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9.jpg" ContentType="image/jpg"/>
  <Override PartName="/ppt/media/image50.jpg" ContentType="image/jpg"/>
  <Override PartName="/ppt/media/image54.jpg" ContentType="image/jpg"/>
  <Override PartName="/ppt/media/image55.jpg" ContentType="image/jpg"/>
  <Override PartName="/ppt/media/image57.jpg" ContentType="image/jpg"/>
  <Override PartName="/ppt/media/image58.jpg" ContentType="image/jpg"/>
  <Override PartName="/ppt/media/image59.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 id="2147483895" r:id="rId2"/>
  </p:sldMasterIdLst>
  <p:notesMasterIdLst>
    <p:notesMasterId r:id="rId67"/>
  </p:notesMasterIdLst>
  <p:sldIdLst>
    <p:sldId id="576" r:id="rId3"/>
    <p:sldId id="573" r:id="rId4"/>
    <p:sldId id="619" r:id="rId5"/>
    <p:sldId id="623" r:id="rId6"/>
    <p:sldId id="624" r:id="rId7"/>
    <p:sldId id="625" r:id="rId8"/>
    <p:sldId id="626" r:id="rId9"/>
    <p:sldId id="627" r:id="rId10"/>
    <p:sldId id="628" r:id="rId11"/>
    <p:sldId id="629" r:id="rId12"/>
    <p:sldId id="630" r:id="rId13"/>
    <p:sldId id="620" r:id="rId14"/>
    <p:sldId id="621" r:id="rId15"/>
    <p:sldId id="634" r:id="rId16"/>
    <p:sldId id="632" r:id="rId17"/>
    <p:sldId id="633" r:id="rId18"/>
    <p:sldId id="636" r:id="rId19"/>
    <p:sldId id="635" r:id="rId20"/>
    <p:sldId id="637" r:id="rId21"/>
    <p:sldId id="638" r:id="rId22"/>
    <p:sldId id="654" r:id="rId23"/>
    <p:sldId id="639" r:id="rId24"/>
    <p:sldId id="640" r:id="rId25"/>
    <p:sldId id="641" r:id="rId26"/>
    <p:sldId id="631" r:id="rId27"/>
    <p:sldId id="643" r:id="rId28"/>
    <p:sldId id="655" r:id="rId29"/>
    <p:sldId id="257" r:id="rId30"/>
    <p:sldId id="658" r:id="rId31"/>
    <p:sldId id="259" r:id="rId32"/>
    <p:sldId id="645" r:id="rId33"/>
    <p:sldId id="661" r:id="rId34"/>
    <p:sldId id="656" r:id="rId35"/>
    <p:sldId id="646" r:id="rId36"/>
    <p:sldId id="657" r:id="rId37"/>
    <p:sldId id="305" r:id="rId38"/>
    <p:sldId id="622" r:id="rId39"/>
    <p:sldId id="310" r:id="rId40"/>
    <p:sldId id="311" r:id="rId41"/>
    <p:sldId id="308" r:id="rId42"/>
    <p:sldId id="258" r:id="rId43"/>
    <p:sldId id="262" r:id="rId44"/>
    <p:sldId id="430" r:id="rId45"/>
    <p:sldId id="263" r:id="rId46"/>
    <p:sldId id="265" r:id="rId47"/>
    <p:sldId id="660" r:id="rId48"/>
    <p:sldId id="267" r:id="rId49"/>
    <p:sldId id="271" r:id="rId50"/>
    <p:sldId id="659" r:id="rId51"/>
    <p:sldId id="273" r:id="rId52"/>
    <p:sldId id="270" r:id="rId53"/>
    <p:sldId id="280" r:id="rId54"/>
    <p:sldId id="281" r:id="rId55"/>
    <p:sldId id="306" r:id="rId56"/>
    <p:sldId id="431" r:id="rId57"/>
    <p:sldId id="432" r:id="rId58"/>
    <p:sldId id="2492" r:id="rId59"/>
    <p:sldId id="2500" r:id="rId60"/>
    <p:sldId id="2501" r:id="rId61"/>
    <p:sldId id="2502" r:id="rId62"/>
    <p:sldId id="2503" r:id="rId63"/>
    <p:sldId id="2493" r:id="rId64"/>
    <p:sldId id="618" r:id="rId65"/>
    <p:sldId id="574"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0054FF"/>
    <a:srgbClr val="002164"/>
    <a:srgbClr val="0432FF"/>
    <a:srgbClr val="284B87"/>
    <a:srgbClr val="FF930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6"/>
    <p:restoredTop sz="86708" autoAdjust="0"/>
  </p:normalViewPr>
  <p:slideViewPr>
    <p:cSldViewPr snapToGrid="0" snapToObjects="1">
      <p:cViewPr varScale="1">
        <p:scale>
          <a:sx n="109" d="100"/>
          <a:sy n="109" d="100"/>
        </p:scale>
        <p:origin x="6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384"/>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php.net/manual/en/function.include.php"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n.wikipedia.org/wiki/Passwd#Password_fil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244176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9</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4386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10</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The RSA </a:t>
            </a:r>
            <a:r>
              <a:rPr lang="en-US" sz="1200" b="1" i="0" kern="1200" dirty="0">
                <a:solidFill>
                  <a:schemeClr val="tx1"/>
                </a:solidFill>
                <a:effectLst/>
                <a:latin typeface="+mn-lt"/>
                <a:ea typeface="+mn-ea"/>
                <a:cs typeface="+mn-cs"/>
              </a:rPr>
              <a:t>SecurID</a:t>
            </a:r>
            <a:r>
              <a:rPr lang="en-US" sz="1200" b="0" i="0" kern="1200" dirty="0">
                <a:solidFill>
                  <a:schemeClr val="tx1"/>
                </a:solidFill>
                <a:effectLst/>
                <a:latin typeface="+mn-lt"/>
                <a:ea typeface="+mn-ea"/>
                <a:cs typeface="+mn-cs"/>
              </a:rPr>
              <a:t> authentication mechanism consists of a "</a:t>
            </a:r>
            <a:r>
              <a:rPr lang="en-US" sz="1200" b="1" i="0" kern="1200" dirty="0">
                <a:solidFill>
                  <a:schemeClr val="tx1"/>
                </a:solidFill>
                <a:effectLst/>
                <a:latin typeface="+mn-lt"/>
                <a:ea typeface="+mn-ea"/>
                <a:cs typeface="+mn-cs"/>
              </a:rPr>
              <a:t>token</a:t>
            </a:r>
            <a:r>
              <a:rPr lang="en-US" sz="1200" b="0" i="0" kern="1200" dirty="0">
                <a:solidFill>
                  <a:schemeClr val="tx1"/>
                </a:solidFill>
                <a:effectLst/>
                <a:latin typeface="+mn-lt"/>
                <a:ea typeface="+mn-ea"/>
                <a:cs typeface="+mn-cs"/>
              </a:rPr>
              <a:t>" — either hardware (e.g. a USB dongle) or software (a soft </a:t>
            </a:r>
            <a:r>
              <a:rPr lang="en-US" sz="1200" b="1" i="0" kern="1200" dirty="0">
                <a:solidFill>
                  <a:schemeClr val="tx1"/>
                </a:solidFill>
                <a:effectLst/>
                <a:latin typeface="+mn-lt"/>
                <a:ea typeface="+mn-ea"/>
                <a:cs typeface="+mn-cs"/>
              </a:rPr>
              <a:t>token</a:t>
            </a:r>
            <a:r>
              <a:rPr lang="en-US" sz="1200" b="0" i="0" kern="1200" dirty="0">
                <a:solidFill>
                  <a:schemeClr val="tx1"/>
                </a:solidFill>
                <a:effectLst/>
                <a:latin typeface="+mn-lt"/>
                <a:ea typeface="+mn-ea"/>
                <a:cs typeface="+mn-cs"/>
              </a:rPr>
              <a:t>) — which is assigned to a computer user and which generates an authentication code at fixed intervals (usually 60 seconds) using a built-in clock and the card's factory-encoded random key.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Universal 2nd Factor is an open authentication standard that strengthens and simplifies two-factor authentication using specialized Universal Serial Bus or near-field communication devices based on similar security technology found in smart cards.</a:t>
            </a:r>
            <a:endParaRPr lang="en-US" altLang="en-US" dirty="0"/>
          </a:p>
        </p:txBody>
      </p:sp>
    </p:spTree>
    <p:extLst>
      <p:ext uri="{BB962C8B-B14F-4D97-AF65-F5344CB8AC3E}">
        <p14:creationId xmlns:p14="http://schemas.microsoft.com/office/powerpoint/2010/main" val="1482167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3577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3036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8415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0855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15</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7492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3503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17</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46627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18</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7615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55904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19</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5055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20</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Your florist might subscribe to a web tracking service, which we name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The</a:t>
            </a:r>
          </a:p>
          <a:p>
            <a:r>
              <a:rPr lang="en-US" sz="1200" kern="1200" dirty="0">
                <a:solidFill>
                  <a:schemeClr val="tx1"/>
                </a:solidFill>
                <a:effectLst/>
                <a:latin typeface="+mn-lt"/>
                <a:ea typeface="+mn-ea"/>
                <a:cs typeface="+mn-cs"/>
              </a:rPr>
              <a:t>florist includes a web bug in its web image, so when you load that page, your details are</a:t>
            </a:r>
          </a:p>
          <a:p>
            <a:r>
              <a:rPr lang="en-US" sz="1200" kern="1200" dirty="0">
                <a:solidFill>
                  <a:schemeClr val="tx1"/>
                </a:solidFill>
                <a:effectLst/>
                <a:latin typeface="+mn-lt"/>
                <a:ea typeface="+mn-ea"/>
                <a:cs typeface="+mn-cs"/>
              </a:rPr>
              <a:t>sent to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which then installs a cookie.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leave the florist’s web site and next go to a bakery’s site that also subscribes to tracking with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records the coincidence of these two firms. After correlating these data points, </a:t>
            </a:r>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can inform the florist and the bakery that they have common customers and might develop a joint marketing approach.</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can determine that you went from florist A to florist B to florist C and back to florist A, so it can report to them that B and C lost out to A, helping them all develop more successful marketing strategies.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ClicksRUs</a:t>
            </a:r>
            <a:r>
              <a:rPr lang="en-US" sz="1200" kern="1200" dirty="0">
                <a:solidFill>
                  <a:schemeClr val="tx1"/>
                </a:solidFill>
                <a:effectLst/>
                <a:latin typeface="+mn-lt"/>
                <a:ea typeface="+mn-ea"/>
                <a:cs typeface="+mn-cs"/>
              </a:rPr>
              <a:t> can infer that you are looking for a gift and will offer a targeted ad on the next site you visit.</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41829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1583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02529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73536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73147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25</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4068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05310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28</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27224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30</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20391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15303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31</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630069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The repeated </a:t>
            </a:r>
            <a:r>
              <a:rPr lang="en-US" dirty="0"/>
              <a:t>../</a:t>
            </a:r>
            <a:r>
              <a:rPr lang="en-US" sz="1200" b="0" i="0" kern="1200" dirty="0">
                <a:solidFill>
                  <a:schemeClr val="tx1"/>
                </a:solidFill>
                <a:effectLst/>
                <a:latin typeface="+mn-lt"/>
                <a:ea typeface="+mn-ea"/>
                <a:cs typeface="+mn-cs"/>
              </a:rPr>
              <a:t> characters after </a:t>
            </a:r>
            <a:r>
              <a:rPr lang="en-US" dirty="0"/>
              <a:t>/home/users/</a:t>
            </a:r>
            <a:r>
              <a:rPr lang="en-US" dirty="0" err="1"/>
              <a:t>phpguru</a:t>
            </a:r>
            <a:r>
              <a:rPr lang="en-US" dirty="0"/>
              <a:t>/templates/</a:t>
            </a:r>
            <a:r>
              <a:rPr lang="en-US" sz="1200" b="0" i="0" kern="1200" dirty="0">
                <a:solidFill>
                  <a:schemeClr val="tx1"/>
                </a:solidFill>
                <a:effectLst/>
                <a:latin typeface="+mn-lt"/>
                <a:ea typeface="+mn-ea"/>
                <a:cs typeface="+mn-cs"/>
              </a:rPr>
              <a:t> has caused </a:t>
            </a:r>
            <a:r>
              <a:rPr lang="en-US" sz="1200" u="none" strike="noStrike" kern="1200" dirty="0">
                <a:solidFill>
                  <a:schemeClr val="tx1"/>
                </a:solidFill>
                <a:effectLst/>
                <a:latin typeface="+mn-lt"/>
                <a:ea typeface="+mn-ea"/>
                <a:cs typeface="+mn-cs"/>
                <a:hlinkClick r:id="rId3"/>
              </a:rPr>
              <a:t>include()</a:t>
            </a:r>
            <a:r>
              <a:rPr lang="en-US" sz="1200" b="0" i="0" kern="1200" dirty="0">
                <a:solidFill>
                  <a:schemeClr val="tx1"/>
                </a:solidFill>
                <a:effectLst/>
                <a:latin typeface="+mn-lt"/>
                <a:ea typeface="+mn-ea"/>
                <a:cs typeface="+mn-cs"/>
              </a:rPr>
              <a:t> to traverse to the root directory, and then include the Unix password file </a:t>
            </a:r>
            <a:r>
              <a:rPr lang="en-US" sz="1200" u="none" strike="noStrike" kern="1200" dirty="0">
                <a:solidFill>
                  <a:schemeClr val="tx1"/>
                </a:solidFill>
                <a:effectLst/>
                <a:latin typeface="+mn-lt"/>
                <a:ea typeface="+mn-ea"/>
                <a:cs typeface="+mn-cs"/>
                <a:hlinkClick r:id="rId4" tooltip="Passwd"/>
              </a:rPr>
              <a:t>/etc/passwd</a:t>
            </a:r>
            <a:r>
              <a:rPr lang="en-US" sz="1200" b="0" i="0" kern="1200" dirty="0">
                <a:solidFill>
                  <a:schemeClr val="tx1"/>
                </a:solidFill>
                <a:effectLst/>
                <a:latin typeface="+mn-lt"/>
                <a:ea typeface="+mn-ea"/>
                <a:cs typeface="+mn-cs"/>
              </a:rPr>
              <a:t>.</a:t>
            </a:r>
            <a:endParaRPr lang="en-US" altLang="en-US" dirty="0"/>
          </a:p>
        </p:txBody>
      </p:sp>
    </p:spTree>
    <p:extLst>
      <p:ext uri="{BB962C8B-B14F-4D97-AF65-F5344CB8AC3E}">
        <p14:creationId xmlns:p14="http://schemas.microsoft.com/office/powerpoint/2010/main" val="1338724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70748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49454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53487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info.phishlabs.com</a:t>
            </a:r>
            <a:r>
              <a:rPr lang="en-US" dirty="0"/>
              <a:t>/blog/</a:t>
            </a:r>
            <a:r>
              <a:rPr lang="en-US" dirty="0" err="1"/>
              <a:t>fbi</a:t>
            </a:r>
            <a:r>
              <a:rPr lang="en-US" dirty="0"/>
              <a:t>-fraud-alert-business-e-mail-compromise</a:t>
            </a:r>
          </a:p>
        </p:txBody>
      </p:sp>
      <p:sp>
        <p:nvSpPr>
          <p:cNvPr id="4" name="Slide Number Placeholder 3"/>
          <p:cNvSpPr>
            <a:spLocks noGrp="1"/>
          </p:cNvSpPr>
          <p:nvPr>
            <p:ph type="sldNum" sz="quarter" idx="10"/>
          </p:nvPr>
        </p:nvSpPr>
        <p:spPr/>
        <p:txBody>
          <a:bodyPr/>
          <a:lstStyle/>
          <a:p>
            <a:fld id="{DFE3DFD2-62A5-2242-B6E2-5C71633A0AED}" type="slidenum">
              <a:rPr lang="en-US" smtClean="0"/>
              <a:t>38</a:t>
            </a:fld>
            <a:endParaRPr lang="en-US"/>
          </a:p>
        </p:txBody>
      </p:sp>
    </p:spTree>
    <p:extLst>
      <p:ext uri="{BB962C8B-B14F-4D97-AF65-F5344CB8AC3E}">
        <p14:creationId xmlns:p14="http://schemas.microsoft.com/office/powerpoint/2010/main" val="793264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44</a:t>
            </a:fld>
            <a:endParaRPr lang="en-US"/>
          </a:p>
        </p:txBody>
      </p:sp>
    </p:spTree>
    <p:extLst>
      <p:ext uri="{BB962C8B-B14F-4D97-AF65-F5344CB8AC3E}">
        <p14:creationId xmlns:p14="http://schemas.microsoft.com/office/powerpoint/2010/main" val="2695678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45</a:t>
            </a:fld>
            <a:endParaRPr lang="en-US"/>
          </a:p>
        </p:txBody>
      </p:sp>
    </p:spTree>
    <p:extLst>
      <p:ext uri="{BB962C8B-B14F-4D97-AF65-F5344CB8AC3E}">
        <p14:creationId xmlns:p14="http://schemas.microsoft.com/office/powerpoint/2010/main" val="1185638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6A0A9B-E83A-46AE-8849-1DEB49542D31}" type="slidenum">
              <a:rPr lang="en-US" smtClean="0"/>
              <a:t>47</a:t>
            </a:fld>
            <a:endParaRPr lang="en-US"/>
          </a:p>
        </p:txBody>
      </p:sp>
    </p:spTree>
    <p:extLst>
      <p:ext uri="{BB962C8B-B14F-4D97-AF65-F5344CB8AC3E}">
        <p14:creationId xmlns:p14="http://schemas.microsoft.com/office/powerpoint/2010/main" val="1085259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6A0A9B-E83A-46AE-8849-1DEB49542D31}" type="slidenum">
              <a:rPr lang="en-US" smtClean="0"/>
              <a:t>48</a:t>
            </a:fld>
            <a:endParaRPr lang="en-US"/>
          </a:p>
        </p:txBody>
      </p:sp>
    </p:spTree>
    <p:extLst>
      <p:ext uri="{BB962C8B-B14F-4D97-AF65-F5344CB8AC3E}">
        <p14:creationId xmlns:p14="http://schemas.microsoft.com/office/powerpoint/2010/main" val="223078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3</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83866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62</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77223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B28632-7357-7D47-8A9A-48FDBD31F814}" type="slidenum">
              <a:rPr lang="zh-CN" altLang="en-US" smtClean="0"/>
              <a:pPr/>
              <a:t>63</a:t>
            </a:fld>
            <a:endParaRPr lang="en-US" altLang="zh-CN"/>
          </a:p>
        </p:txBody>
      </p:sp>
    </p:spTree>
    <p:extLst>
      <p:ext uri="{BB962C8B-B14F-4D97-AF65-F5344CB8AC3E}">
        <p14:creationId xmlns:p14="http://schemas.microsoft.com/office/powerpoint/2010/main" val="51811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4</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9638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5</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0775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6</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2767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7</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8121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E2278-9968-3F4B-AF38-20AD60778765}"/>
              </a:ext>
            </a:extLst>
          </p:cNvPr>
          <p:cNvSpPr>
            <a:spLocks noGrp="1" noChangeArrowheads="1"/>
          </p:cNvSpPr>
          <p:nvPr>
            <p:ph type="sldNum" sz="quarter" idx="5"/>
          </p:nvPr>
        </p:nvSpPr>
        <p:spPr>
          <a:ln/>
        </p:spPr>
        <p:txBody>
          <a:bodyPr/>
          <a:lstStyle/>
          <a:p>
            <a:fld id="{6C3F0EC3-F105-AB4A-85EE-A27F4BFCB1CA}" type="slidenum">
              <a:rPr lang="zh-CN" altLang="en-US"/>
              <a:pPr/>
              <a:t>8</a:t>
            </a:fld>
            <a:endParaRPr lang="en-US" altLang="zh-CN"/>
          </a:p>
        </p:txBody>
      </p:sp>
      <p:sp>
        <p:nvSpPr>
          <p:cNvPr id="340994" name="Rectangle 2">
            <a:extLst>
              <a:ext uri="{FF2B5EF4-FFF2-40B4-BE49-F238E27FC236}">
                <a16:creationId xmlns:a16="http://schemas.microsoft.com/office/drawing/2014/main" id="{4C95496E-DFC9-7D43-B39B-C596A3D1ACE7}"/>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DB13EA4E-97CA-724E-992D-4976F30BACD7}"/>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17812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18A118-3B30-6249-964F-DB2657C29115}" type="datetimeFigureOut">
              <a:rPr lang="en-US" smtClean="0"/>
              <a:t>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3 November 2023</a:t>
            </a:fld>
            <a:endParaRPr lang="en-US" dirty="0"/>
          </a:p>
        </p:txBody>
      </p:sp>
      <p:pic>
        <p:nvPicPr>
          <p:cNvPr id="12" name="Picture 11">
            <a:extLst>
              <a:ext uri="{FF2B5EF4-FFF2-40B4-BE49-F238E27FC236}">
                <a16:creationId xmlns:a16="http://schemas.microsoft.com/office/drawing/2014/main" id="{869A4458-76A1-C448-2A7A-BD90571DFCCF}"/>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3 November 2023</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D55CB22D-0945-2962-C92B-9C81D85796B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86228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3 November 2023</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a:extLst>
              <a:ext uri="{FF2B5EF4-FFF2-40B4-BE49-F238E27FC236}">
                <a16:creationId xmlns:a16="http://schemas.microsoft.com/office/drawing/2014/main" id="{AF5E4078-144E-92EF-0843-F718B816B752}"/>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7882" y="0"/>
            <a:ext cx="12199882" cy="890015"/>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Content Placeholder 2"/>
          <p:cNvSpPr>
            <a:spLocks noGrp="1"/>
          </p:cNvSpPr>
          <p:nvPr>
            <p:ph idx="1"/>
          </p:nvPr>
        </p:nvSpPr>
        <p:spPr>
          <a:xfrm>
            <a:off x="1676399" y="1052876"/>
            <a:ext cx="10163502"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00750" y="6374958"/>
            <a:ext cx="4114800" cy="365125"/>
          </a:xfrm>
        </p:spPr>
        <p:txBody>
          <a:bodyPr/>
          <a:lstStyle/>
          <a:p>
            <a:r>
              <a:rPr lang="en-US" dirty="0"/>
              <a:t>Md Mizanur Rahman</a:t>
            </a:r>
          </a:p>
        </p:txBody>
      </p:sp>
      <p:sp>
        <p:nvSpPr>
          <p:cNvPr id="6" name="Slide Number Placeholder 5"/>
          <p:cNvSpPr>
            <a:spLocks noGrp="1"/>
          </p:cNvSpPr>
          <p:nvPr>
            <p:ph type="sldNum" sz="quarter" idx="12"/>
          </p:nvPr>
        </p:nvSpPr>
        <p:spPr>
          <a:xfrm>
            <a:off x="9096702" y="6356348"/>
            <a:ext cx="2743200" cy="365125"/>
          </a:xfrm>
        </p:spPr>
        <p:txBody>
          <a:bodyPr/>
          <a:lstStyle/>
          <a:p>
            <a:fld id="{6113E31D-E2AB-40D1-8B51-AFA5AFEF393A}" type="slidenum">
              <a:rPr lang="en-US" smtClean="0"/>
              <a:t>‹#›</a:t>
            </a:fld>
            <a:endParaRPr lang="en-US" dirty="0"/>
          </a:p>
        </p:txBody>
      </p:sp>
      <p:sp>
        <p:nvSpPr>
          <p:cNvPr id="7" name="Rectangle 6"/>
          <p:cNvSpPr/>
          <p:nvPr userDrawn="1"/>
        </p:nvSpPr>
        <p:spPr>
          <a:xfrm>
            <a:off x="0" y="0"/>
            <a:ext cx="1353205" cy="6858000"/>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02" y="0"/>
            <a:ext cx="937943" cy="937943"/>
          </a:xfrm>
          <a:prstGeom prst="rect">
            <a:avLst/>
          </a:prstGeom>
        </p:spPr>
      </p:pic>
      <p:sp>
        <p:nvSpPr>
          <p:cNvPr id="20" name="Title 1"/>
          <p:cNvSpPr>
            <a:spLocks noGrp="1"/>
          </p:cNvSpPr>
          <p:nvPr>
            <p:ph type="title"/>
          </p:nvPr>
        </p:nvSpPr>
        <p:spPr>
          <a:xfrm>
            <a:off x="1676399"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3 November 2023</a:t>
            </a:fld>
            <a:endParaRPr lang="en-US" dirty="0"/>
          </a:p>
        </p:txBody>
      </p:sp>
      <p:sp>
        <p:nvSpPr>
          <p:cNvPr id="16" name="Text Placeholder 2"/>
          <p:cNvSpPr>
            <a:spLocks noGrp="1"/>
          </p:cNvSpPr>
          <p:nvPr>
            <p:ph type="body" idx="13"/>
          </p:nvPr>
        </p:nvSpPr>
        <p:spPr>
          <a:xfrm>
            <a:off x="0" y="1052876"/>
            <a:ext cx="1353205" cy="4815909"/>
          </a:xfrm>
        </p:spPr>
        <p:txBody>
          <a:bodyPr>
            <a:normAutofit/>
          </a:bodyPr>
          <a:lstStyle>
            <a:lvl1pPr marL="0" indent="0">
              <a:buNone/>
              <a:defRPr sz="13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689" y="6051081"/>
            <a:ext cx="937943" cy="442709"/>
          </a:xfrm>
          <a:prstGeom prst="rect">
            <a:avLst/>
          </a:prstGeom>
        </p:spPr>
      </p:pic>
    </p:spTree>
    <p:extLst>
      <p:ext uri="{BB962C8B-B14F-4D97-AF65-F5344CB8AC3E}">
        <p14:creationId xmlns:p14="http://schemas.microsoft.com/office/powerpoint/2010/main" val="3874187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ctrTitle"/>
          </p:nvPr>
        </p:nvSpPr>
        <p:spPr>
          <a:xfrm>
            <a:off x="1523999" y="154983"/>
            <a:ext cx="10502685" cy="141034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p:cNvSpPr/>
          <p:nvPr userDrawn="1"/>
        </p:nvSpPr>
        <p:spPr>
          <a:xfrm>
            <a:off x="0" y="0"/>
            <a:ext cx="1353205" cy="6858000"/>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02" y="0"/>
            <a:ext cx="937943" cy="937943"/>
          </a:xfrm>
          <a:prstGeom prst="rect">
            <a:avLst/>
          </a:prstGeom>
        </p:spPr>
      </p:pic>
      <p:sp>
        <p:nvSpPr>
          <p:cNvPr id="12" name="Date Placeholder 3"/>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3 November 2023</a:t>
            </a:fld>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689" y="6051081"/>
            <a:ext cx="937943" cy="442709"/>
          </a:xfrm>
          <a:prstGeom prst="rect">
            <a:avLst/>
          </a:prstGeom>
        </p:spPr>
      </p:pic>
    </p:spTree>
    <p:extLst>
      <p:ext uri="{BB962C8B-B14F-4D97-AF65-F5344CB8AC3E}">
        <p14:creationId xmlns:p14="http://schemas.microsoft.com/office/powerpoint/2010/main" val="152228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CF7E-FB46-3B48-B977-64FFA50F73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474168-492A-8C45-A7AE-721DFF49F0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C77F6E-15C7-0342-AD3A-AAF1208E74FD}"/>
              </a:ext>
            </a:extLst>
          </p:cNvPr>
          <p:cNvSpPr>
            <a:spLocks noGrp="1"/>
          </p:cNvSpPr>
          <p:nvPr>
            <p:ph type="dt" sz="half" idx="10"/>
          </p:nvPr>
        </p:nvSpPr>
        <p:spPr/>
        <p:txBody>
          <a:bodyPr/>
          <a:lstStyle/>
          <a:p>
            <a:fld id="{1018A118-3B30-6249-964F-DB2657C29115}" type="datetimeFigureOut">
              <a:rPr lang="en-US" smtClean="0"/>
              <a:t>11/3/23</a:t>
            </a:fld>
            <a:endParaRPr lang="en-US"/>
          </a:p>
        </p:txBody>
      </p:sp>
      <p:sp>
        <p:nvSpPr>
          <p:cNvPr id="5" name="Footer Placeholder 4">
            <a:extLst>
              <a:ext uri="{FF2B5EF4-FFF2-40B4-BE49-F238E27FC236}">
                <a16:creationId xmlns:a16="http://schemas.microsoft.com/office/drawing/2014/main" id="{B60895C5-EAB4-0546-A183-A256F56CD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171C2-D407-C545-808B-60854F1BD1BD}"/>
              </a:ext>
            </a:extLst>
          </p:cNvPr>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6FD6F69-1A67-374A-B49A-C20D80692088}"/>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A5873FD9-55EE-804C-A6A0-147A510D2CBE}"/>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34709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5109-E9F6-4E40-B084-F201F29948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FE277-EE8D-BF4A-B42C-BB51A8F440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6B176-BF47-CC4B-AC63-8E7CC40E08F2}"/>
              </a:ext>
            </a:extLst>
          </p:cNvPr>
          <p:cNvSpPr>
            <a:spLocks noGrp="1"/>
          </p:cNvSpPr>
          <p:nvPr>
            <p:ph type="dt" sz="half" idx="10"/>
          </p:nvPr>
        </p:nvSpPr>
        <p:spPr/>
        <p:txBody>
          <a:bodyPr/>
          <a:lstStyle/>
          <a:p>
            <a:fld id="{86E6F739-D444-2D49-8365-D011425B6819}" type="datetime3">
              <a:rPr lang="en-US" smtClean="0"/>
              <a:t>3 November 2023</a:t>
            </a:fld>
            <a:endParaRPr lang="en-US" dirty="0"/>
          </a:p>
        </p:txBody>
      </p:sp>
      <p:sp>
        <p:nvSpPr>
          <p:cNvPr id="5" name="Footer Placeholder 4">
            <a:extLst>
              <a:ext uri="{FF2B5EF4-FFF2-40B4-BE49-F238E27FC236}">
                <a16:creationId xmlns:a16="http://schemas.microsoft.com/office/drawing/2014/main" id="{32C68F69-5857-724E-A030-A50F25F5E289}"/>
              </a:ext>
            </a:extLst>
          </p:cNvPr>
          <p:cNvSpPr>
            <a:spLocks noGrp="1"/>
          </p:cNvSpPr>
          <p:nvPr>
            <p:ph type="ftr" sz="quarter" idx="11"/>
          </p:nvPr>
        </p:nvSpPr>
        <p:spPr/>
        <p:txBody>
          <a:bodyPr/>
          <a:lstStyle/>
          <a:p>
            <a:r>
              <a:rPr lang="en-US"/>
              <a:t>Md Mizanur Rahman</a:t>
            </a:r>
            <a:endParaRPr lang="en-US" dirty="0"/>
          </a:p>
        </p:txBody>
      </p:sp>
      <p:sp>
        <p:nvSpPr>
          <p:cNvPr id="6" name="Slide Number Placeholder 5">
            <a:extLst>
              <a:ext uri="{FF2B5EF4-FFF2-40B4-BE49-F238E27FC236}">
                <a16:creationId xmlns:a16="http://schemas.microsoft.com/office/drawing/2014/main" id="{4D0EDAEC-0105-2742-8521-BBBB4886BC06}"/>
              </a:ext>
            </a:extLst>
          </p:cNvPr>
          <p:cNvSpPr>
            <a:spLocks noGrp="1"/>
          </p:cNvSpPr>
          <p:nvPr>
            <p:ph type="sldNum" sz="quarter" idx="12"/>
          </p:nvPr>
        </p:nvSpPr>
        <p:spPr/>
        <p:txBody>
          <a:bodyPr/>
          <a:lstStyle/>
          <a:p>
            <a:fld id="{4FAB73BC-B049-4115-A692-8D63A059BFB8}" type="slidenum">
              <a:rPr lang="en-US" smtClean="0"/>
              <a:pPr/>
              <a:t>‹#›</a:t>
            </a:fld>
            <a:endParaRPr lang="en-US" dirty="0"/>
          </a:p>
        </p:txBody>
      </p:sp>
      <p:pic>
        <p:nvPicPr>
          <p:cNvPr id="8" name="Picture 7">
            <a:extLst>
              <a:ext uri="{FF2B5EF4-FFF2-40B4-BE49-F238E27FC236}">
                <a16:creationId xmlns:a16="http://schemas.microsoft.com/office/drawing/2014/main" id="{00B2B3BA-DB41-15B5-8BC8-5F5CA405B884}"/>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163947405"/>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1B0A-D44D-F041-8759-BD9FB3F27D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3CA5B-A313-7A48-B2D4-A898C08B82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1B962C-F065-6748-8F46-E73BB1AF310D}"/>
              </a:ext>
            </a:extLst>
          </p:cNvPr>
          <p:cNvSpPr>
            <a:spLocks noGrp="1"/>
          </p:cNvSpPr>
          <p:nvPr>
            <p:ph type="dt" sz="half" idx="10"/>
          </p:nvPr>
        </p:nvSpPr>
        <p:spPr/>
        <p:txBody>
          <a:bodyPr/>
          <a:lstStyle/>
          <a:p>
            <a:fld id="{032C1CBD-57C8-EF4A-90DF-A2D5555D9928}" type="datetime3">
              <a:rPr lang="en-US" smtClean="0"/>
              <a:t>3 November 2023</a:t>
            </a:fld>
            <a:endParaRPr lang="en-US" dirty="0"/>
          </a:p>
        </p:txBody>
      </p:sp>
      <p:sp>
        <p:nvSpPr>
          <p:cNvPr id="5" name="Footer Placeholder 4">
            <a:extLst>
              <a:ext uri="{FF2B5EF4-FFF2-40B4-BE49-F238E27FC236}">
                <a16:creationId xmlns:a16="http://schemas.microsoft.com/office/drawing/2014/main" id="{C48DA328-5609-7E44-9503-1B893121EF1C}"/>
              </a:ext>
            </a:extLst>
          </p:cNvPr>
          <p:cNvSpPr>
            <a:spLocks noGrp="1"/>
          </p:cNvSpPr>
          <p:nvPr>
            <p:ph type="ftr" sz="quarter" idx="11"/>
          </p:nvPr>
        </p:nvSpPr>
        <p:spPr/>
        <p:txBody>
          <a:bodyPr/>
          <a:lstStyle/>
          <a:p>
            <a:r>
              <a:rPr lang="en-US"/>
              <a:t>Md Mizanur Rahman</a:t>
            </a:r>
            <a:endParaRPr lang="en-US" dirty="0"/>
          </a:p>
        </p:txBody>
      </p:sp>
      <p:sp>
        <p:nvSpPr>
          <p:cNvPr id="6" name="Slide Number Placeholder 5">
            <a:extLst>
              <a:ext uri="{FF2B5EF4-FFF2-40B4-BE49-F238E27FC236}">
                <a16:creationId xmlns:a16="http://schemas.microsoft.com/office/drawing/2014/main" id="{7F073993-5337-8B40-9FF9-80D94891D0F0}"/>
              </a:ext>
            </a:extLst>
          </p:cNvPr>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32C7C00C-94EF-015C-D90E-5F868DA62EE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71204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F9BB-64A1-B44C-BA9D-BF06D6793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37D79-DA95-AA4F-8A76-A169FDD752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57D7B-8BF6-4F40-8B3F-CDD981926B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A32008-1E24-314E-AEAC-F8FE2CB21FD5}"/>
              </a:ext>
            </a:extLst>
          </p:cNvPr>
          <p:cNvSpPr>
            <a:spLocks noGrp="1"/>
          </p:cNvSpPr>
          <p:nvPr>
            <p:ph type="dt" sz="half" idx="10"/>
          </p:nvPr>
        </p:nvSpPr>
        <p:spPr/>
        <p:txBody>
          <a:bodyPr/>
          <a:lstStyle/>
          <a:p>
            <a:fld id="{AC744AB0-2FEC-7F4A-A9C7-810BDEE4ECD3}" type="datetime3">
              <a:rPr lang="en-US" smtClean="0"/>
              <a:t>3 November 2023</a:t>
            </a:fld>
            <a:endParaRPr lang="en-US" dirty="0"/>
          </a:p>
        </p:txBody>
      </p:sp>
      <p:sp>
        <p:nvSpPr>
          <p:cNvPr id="6" name="Footer Placeholder 5">
            <a:extLst>
              <a:ext uri="{FF2B5EF4-FFF2-40B4-BE49-F238E27FC236}">
                <a16:creationId xmlns:a16="http://schemas.microsoft.com/office/drawing/2014/main" id="{3EE0B1D1-700D-E440-B572-538AC894F9FC}"/>
              </a:ext>
            </a:extLst>
          </p:cNvPr>
          <p:cNvSpPr>
            <a:spLocks noGrp="1"/>
          </p:cNvSpPr>
          <p:nvPr>
            <p:ph type="ftr" sz="quarter" idx="11"/>
          </p:nvPr>
        </p:nvSpPr>
        <p:spPr/>
        <p:txBody>
          <a:bodyPr/>
          <a:lstStyle/>
          <a:p>
            <a:r>
              <a:rPr lang="en-US"/>
              <a:t>Md Mizanur Rahman</a:t>
            </a:r>
            <a:endParaRPr lang="en-US" dirty="0"/>
          </a:p>
        </p:txBody>
      </p:sp>
      <p:sp>
        <p:nvSpPr>
          <p:cNvPr id="7" name="Slide Number Placeholder 6">
            <a:extLst>
              <a:ext uri="{FF2B5EF4-FFF2-40B4-BE49-F238E27FC236}">
                <a16:creationId xmlns:a16="http://schemas.microsoft.com/office/drawing/2014/main" id="{B1571A78-9121-894B-9D87-EEB3E1279A44}"/>
              </a:ext>
            </a:extLst>
          </p:cNvPr>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7D9EDDD1-2216-7533-7A41-83347293B94A}"/>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123154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0FDB-251D-004D-8388-866AD88E7E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439EC1-A882-2343-8A47-EE13087224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F96AE0-7D57-CE45-B1D6-0DB8D9AEDD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FCEF3-C377-4747-9A6B-46EB66042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426FCC-2243-5D46-ABCD-90D306CCF2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44F206-8872-3E44-91AF-3FA076484DF1}"/>
              </a:ext>
            </a:extLst>
          </p:cNvPr>
          <p:cNvSpPr>
            <a:spLocks noGrp="1"/>
          </p:cNvSpPr>
          <p:nvPr>
            <p:ph type="dt" sz="half" idx="10"/>
          </p:nvPr>
        </p:nvSpPr>
        <p:spPr/>
        <p:txBody>
          <a:bodyPr/>
          <a:lstStyle/>
          <a:p>
            <a:fld id="{D687AD48-39CC-574F-A277-7DDF4D97C115}" type="datetime3">
              <a:rPr lang="en-US" smtClean="0"/>
              <a:t>3 November 2023</a:t>
            </a:fld>
            <a:endParaRPr lang="en-US" dirty="0"/>
          </a:p>
        </p:txBody>
      </p:sp>
      <p:sp>
        <p:nvSpPr>
          <p:cNvPr id="8" name="Footer Placeholder 7">
            <a:extLst>
              <a:ext uri="{FF2B5EF4-FFF2-40B4-BE49-F238E27FC236}">
                <a16:creationId xmlns:a16="http://schemas.microsoft.com/office/drawing/2014/main" id="{0E73977E-BAA8-F147-84ED-8398131EE58B}"/>
              </a:ext>
            </a:extLst>
          </p:cNvPr>
          <p:cNvSpPr>
            <a:spLocks noGrp="1"/>
          </p:cNvSpPr>
          <p:nvPr>
            <p:ph type="ftr" sz="quarter" idx="11"/>
          </p:nvPr>
        </p:nvSpPr>
        <p:spPr/>
        <p:txBody>
          <a:bodyPr/>
          <a:lstStyle/>
          <a:p>
            <a:r>
              <a:rPr lang="en-US"/>
              <a:t>Md Mizanur Rahman</a:t>
            </a:r>
            <a:endParaRPr lang="en-US" dirty="0"/>
          </a:p>
        </p:txBody>
      </p:sp>
      <p:sp>
        <p:nvSpPr>
          <p:cNvPr id="9" name="Slide Number Placeholder 8">
            <a:extLst>
              <a:ext uri="{FF2B5EF4-FFF2-40B4-BE49-F238E27FC236}">
                <a16:creationId xmlns:a16="http://schemas.microsoft.com/office/drawing/2014/main" id="{F321DDB2-65E3-8B45-B61B-4213560798DB}"/>
              </a:ext>
            </a:extLst>
          </p:cNvPr>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10">
            <a:extLst>
              <a:ext uri="{FF2B5EF4-FFF2-40B4-BE49-F238E27FC236}">
                <a16:creationId xmlns:a16="http://schemas.microsoft.com/office/drawing/2014/main" id="{53190957-936E-B7E8-C556-FA2ECC87FC2F}"/>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4136360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464F-510B-5A49-98C0-C1C17CAFAE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9FD8F1-EB3D-4146-ABE4-9079F9EE7FE7}"/>
              </a:ext>
            </a:extLst>
          </p:cNvPr>
          <p:cNvSpPr>
            <a:spLocks noGrp="1"/>
          </p:cNvSpPr>
          <p:nvPr>
            <p:ph type="dt" sz="half" idx="10"/>
          </p:nvPr>
        </p:nvSpPr>
        <p:spPr/>
        <p:txBody>
          <a:bodyPr/>
          <a:lstStyle/>
          <a:p>
            <a:fld id="{B2F2453E-52F8-5243-9430-148D4C4741B0}" type="datetime3">
              <a:rPr lang="en-US" smtClean="0"/>
              <a:t>3 November 2023</a:t>
            </a:fld>
            <a:endParaRPr lang="en-US" dirty="0"/>
          </a:p>
        </p:txBody>
      </p:sp>
      <p:sp>
        <p:nvSpPr>
          <p:cNvPr id="4" name="Footer Placeholder 3">
            <a:extLst>
              <a:ext uri="{FF2B5EF4-FFF2-40B4-BE49-F238E27FC236}">
                <a16:creationId xmlns:a16="http://schemas.microsoft.com/office/drawing/2014/main" id="{87C0931E-1E38-7045-AA15-49AB639B5D86}"/>
              </a:ext>
            </a:extLst>
          </p:cNvPr>
          <p:cNvSpPr>
            <a:spLocks noGrp="1"/>
          </p:cNvSpPr>
          <p:nvPr>
            <p:ph type="ftr" sz="quarter" idx="11"/>
          </p:nvPr>
        </p:nvSpPr>
        <p:spPr/>
        <p:txBody>
          <a:bodyPr/>
          <a:lstStyle/>
          <a:p>
            <a:r>
              <a:rPr lang="en-US"/>
              <a:t>Md Mizanur Rahman</a:t>
            </a:r>
            <a:endParaRPr lang="en-US" dirty="0"/>
          </a:p>
        </p:txBody>
      </p:sp>
      <p:sp>
        <p:nvSpPr>
          <p:cNvPr id="5" name="Slide Number Placeholder 4">
            <a:extLst>
              <a:ext uri="{FF2B5EF4-FFF2-40B4-BE49-F238E27FC236}">
                <a16:creationId xmlns:a16="http://schemas.microsoft.com/office/drawing/2014/main" id="{808DCC1D-67BB-BF48-883E-568F0394B2CB}"/>
              </a:ext>
            </a:extLst>
          </p:cNvPr>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a:extLst>
              <a:ext uri="{FF2B5EF4-FFF2-40B4-BE49-F238E27FC236}">
                <a16:creationId xmlns:a16="http://schemas.microsoft.com/office/drawing/2014/main" id="{9465075E-C3B4-CA83-F1B0-65D0A11D521B}"/>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20103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3 November 2023</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8" name="Picture 7">
            <a:extLst>
              <a:ext uri="{FF2B5EF4-FFF2-40B4-BE49-F238E27FC236}">
                <a16:creationId xmlns:a16="http://schemas.microsoft.com/office/drawing/2014/main" id="{234B297F-575D-CE16-B3DD-5E40ABDE419E}"/>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99442198"/>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31703-7FA5-AB41-AFA8-B2760BADB701}"/>
              </a:ext>
            </a:extLst>
          </p:cNvPr>
          <p:cNvSpPr>
            <a:spLocks noGrp="1"/>
          </p:cNvSpPr>
          <p:nvPr>
            <p:ph type="dt" sz="half" idx="10"/>
          </p:nvPr>
        </p:nvSpPr>
        <p:spPr/>
        <p:txBody>
          <a:bodyPr/>
          <a:lstStyle/>
          <a:p>
            <a:fld id="{652F11A0-C4D5-0A41-96FB-B1A622FC2FA8}" type="datetime3">
              <a:rPr lang="en-US" smtClean="0"/>
              <a:t>3 November 2023</a:t>
            </a:fld>
            <a:endParaRPr lang="en-US" dirty="0"/>
          </a:p>
        </p:txBody>
      </p:sp>
      <p:sp>
        <p:nvSpPr>
          <p:cNvPr id="3" name="Footer Placeholder 2">
            <a:extLst>
              <a:ext uri="{FF2B5EF4-FFF2-40B4-BE49-F238E27FC236}">
                <a16:creationId xmlns:a16="http://schemas.microsoft.com/office/drawing/2014/main" id="{CCE6272D-9306-D842-8EC7-DECAEE79E9E8}"/>
              </a:ext>
            </a:extLst>
          </p:cNvPr>
          <p:cNvSpPr>
            <a:spLocks noGrp="1"/>
          </p:cNvSpPr>
          <p:nvPr>
            <p:ph type="ftr" sz="quarter" idx="11"/>
          </p:nvPr>
        </p:nvSpPr>
        <p:spPr/>
        <p:txBody>
          <a:bodyPr/>
          <a:lstStyle/>
          <a:p>
            <a:r>
              <a:rPr lang="en-US"/>
              <a:t>Md Mizanur Rahman</a:t>
            </a:r>
            <a:endParaRPr lang="en-US" dirty="0"/>
          </a:p>
        </p:txBody>
      </p:sp>
      <p:sp>
        <p:nvSpPr>
          <p:cNvPr id="4" name="Slide Number Placeholder 3">
            <a:extLst>
              <a:ext uri="{FF2B5EF4-FFF2-40B4-BE49-F238E27FC236}">
                <a16:creationId xmlns:a16="http://schemas.microsoft.com/office/drawing/2014/main" id="{34F02725-A816-B74B-BAE0-2600DD156B0E}"/>
              </a:ext>
            </a:extLst>
          </p:cNvPr>
          <p:cNvSpPr>
            <a:spLocks noGrp="1"/>
          </p:cNvSpPr>
          <p:nvPr>
            <p:ph type="sldNum" sz="quarter" idx="12"/>
          </p:nvPr>
        </p:nvSpPr>
        <p:spPr/>
        <p:txBody>
          <a:bodyPr/>
          <a:lstStyle/>
          <a:p>
            <a:fld id="{4FAB73BC-B049-4115-A692-8D63A059BFB8}" type="slidenum">
              <a:rPr lang="en-US" smtClean="0"/>
              <a:pPr/>
              <a:t>‹#›</a:t>
            </a:fld>
            <a:endParaRPr lang="en-US" dirty="0"/>
          </a:p>
        </p:txBody>
      </p:sp>
      <p:pic>
        <p:nvPicPr>
          <p:cNvPr id="6" name="Picture 5">
            <a:extLst>
              <a:ext uri="{FF2B5EF4-FFF2-40B4-BE49-F238E27FC236}">
                <a16:creationId xmlns:a16="http://schemas.microsoft.com/office/drawing/2014/main" id="{4F772803-87AE-0191-996E-4BB357D33DE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241014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8514-0189-0743-877F-43AFAD984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DBF8F-83D1-E64F-B329-9FB1767110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ACD41-1F0D-E64E-B5C4-B1AF3AB9C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A79D59-6706-694E-8A04-1B4D3A6BB850}"/>
              </a:ext>
            </a:extLst>
          </p:cNvPr>
          <p:cNvSpPr>
            <a:spLocks noGrp="1"/>
          </p:cNvSpPr>
          <p:nvPr>
            <p:ph type="dt" sz="half" idx="10"/>
          </p:nvPr>
        </p:nvSpPr>
        <p:spPr/>
        <p:txBody>
          <a:bodyPr/>
          <a:lstStyle/>
          <a:p>
            <a:fld id="{BD88AB8D-1F8B-5C46-AE68-5364F04CE7C8}" type="datetime3">
              <a:rPr lang="en-US" smtClean="0"/>
              <a:t>3 November 2023</a:t>
            </a:fld>
            <a:endParaRPr lang="en-US" dirty="0"/>
          </a:p>
        </p:txBody>
      </p:sp>
      <p:sp>
        <p:nvSpPr>
          <p:cNvPr id="6" name="Footer Placeholder 5">
            <a:extLst>
              <a:ext uri="{FF2B5EF4-FFF2-40B4-BE49-F238E27FC236}">
                <a16:creationId xmlns:a16="http://schemas.microsoft.com/office/drawing/2014/main" id="{34C232D3-A804-A34B-9147-573DCD3C0347}"/>
              </a:ext>
            </a:extLst>
          </p:cNvPr>
          <p:cNvSpPr>
            <a:spLocks noGrp="1"/>
          </p:cNvSpPr>
          <p:nvPr>
            <p:ph type="ftr" sz="quarter" idx="11"/>
          </p:nvPr>
        </p:nvSpPr>
        <p:spPr/>
        <p:txBody>
          <a:bodyPr/>
          <a:lstStyle/>
          <a:p>
            <a:r>
              <a:rPr lang="en-US"/>
              <a:t>Md Mizanur Rahman</a:t>
            </a:r>
            <a:endParaRPr lang="en-US" dirty="0"/>
          </a:p>
        </p:txBody>
      </p:sp>
      <p:sp>
        <p:nvSpPr>
          <p:cNvPr id="7" name="Slide Number Placeholder 6">
            <a:extLst>
              <a:ext uri="{FF2B5EF4-FFF2-40B4-BE49-F238E27FC236}">
                <a16:creationId xmlns:a16="http://schemas.microsoft.com/office/drawing/2014/main" id="{4F64FEDF-16DA-9647-B8E5-2EB02E2621E0}"/>
              </a:ext>
            </a:extLst>
          </p:cNvPr>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486D4FF2-C601-3BAB-E7BF-9094CEDB1C66}"/>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565932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20D7-D7FE-FE4A-86A2-86DCC0AA5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F8719B-4970-334D-AADC-CC92FF499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CEC96-06EF-F24B-944F-ED8EAFB92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0729D6-C012-E143-9A86-3B23778F5C08}"/>
              </a:ext>
            </a:extLst>
          </p:cNvPr>
          <p:cNvSpPr>
            <a:spLocks noGrp="1"/>
          </p:cNvSpPr>
          <p:nvPr>
            <p:ph type="dt" sz="half" idx="10"/>
          </p:nvPr>
        </p:nvSpPr>
        <p:spPr/>
        <p:txBody>
          <a:bodyPr/>
          <a:lstStyle/>
          <a:p>
            <a:fld id="{19546262-A375-6944-A3A6-738BB5912950}" type="datetime3">
              <a:rPr lang="en-US" smtClean="0"/>
              <a:t>3 November 2023</a:t>
            </a:fld>
            <a:endParaRPr lang="en-US" dirty="0"/>
          </a:p>
        </p:txBody>
      </p:sp>
      <p:sp>
        <p:nvSpPr>
          <p:cNvPr id="6" name="Footer Placeholder 5">
            <a:extLst>
              <a:ext uri="{FF2B5EF4-FFF2-40B4-BE49-F238E27FC236}">
                <a16:creationId xmlns:a16="http://schemas.microsoft.com/office/drawing/2014/main" id="{6E8B0607-A82E-6F4F-8C26-03747E4D6200}"/>
              </a:ext>
            </a:extLst>
          </p:cNvPr>
          <p:cNvSpPr>
            <a:spLocks noGrp="1"/>
          </p:cNvSpPr>
          <p:nvPr>
            <p:ph type="ftr" sz="quarter" idx="11"/>
          </p:nvPr>
        </p:nvSpPr>
        <p:spPr/>
        <p:txBody>
          <a:bodyPr/>
          <a:lstStyle/>
          <a:p>
            <a:r>
              <a:rPr lang="en-US"/>
              <a:t>Md Mizanur Rahman</a:t>
            </a:r>
            <a:endParaRPr lang="en-US" dirty="0"/>
          </a:p>
        </p:txBody>
      </p:sp>
      <p:sp>
        <p:nvSpPr>
          <p:cNvPr id="7" name="Slide Number Placeholder 6">
            <a:extLst>
              <a:ext uri="{FF2B5EF4-FFF2-40B4-BE49-F238E27FC236}">
                <a16:creationId xmlns:a16="http://schemas.microsoft.com/office/drawing/2014/main" id="{74B2F9A7-E7DF-ED48-ABA1-AE7781CCF1AB}"/>
              </a:ext>
            </a:extLst>
          </p:cNvPr>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3EB01ECC-5402-FC80-1325-C4152D1E483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34815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3EB6-81CC-0F4B-B6B9-719D277A4B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0C89C8-F198-704C-9C87-3C64FBB718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B2A61-B83E-6E41-918C-532420647DF8}"/>
              </a:ext>
            </a:extLst>
          </p:cNvPr>
          <p:cNvSpPr>
            <a:spLocks noGrp="1"/>
          </p:cNvSpPr>
          <p:nvPr>
            <p:ph type="dt" sz="half" idx="10"/>
          </p:nvPr>
        </p:nvSpPr>
        <p:spPr/>
        <p:txBody>
          <a:bodyPr/>
          <a:lstStyle/>
          <a:p>
            <a:fld id="{657B4C05-CC1E-984E-9930-1DFA8CFF9417}" type="datetime3">
              <a:rPr lang="en-US" smtClean="0"/>
              <a:t>3 November 2023</a:t>
            </a:fld>
            <a:endParaRPr lang="en-US" dirty="0"/>
          </a:p>
        </p:txBody>
      </p:sp>
      <p:sp>
        <p:nvSpPr>
          <p:cNvPr id="5" name="Footer Placeholder 4">
            <a:extLst>
              <a:ext uri="{FF2B5EF4-FFF2-40B4-BE49-F238E27FC236}">
                <a16:creationId xmlns:a16="http://schemas.microsoft.com/office/drawing/2014/main" id="{EF7F5303-AE18-8D45-B279-836E3386855C}"/>
              </a:ext>
            </a:extLst>
          </p:cNvPr>
          <p:cNvSpPr>
            <a:spLocks noGrp="1"/>
          </p:cNvSpPr>
          <p:nvPr>
            <p:ph type="ftr" sz="quarter" idx="11"/>
          </p:nvPr>
        </p:nvSpPr>
        <p:spPr/>
        <p:txBody>
          <a:bodyPr/>
          <a:lstStyle/>
          <a:p>
            <a:r>
              <a:rPr lang="en-US"/>
              <a:t>Md Mizanur Rahman</a:t>
            </a:r>
            <a:endParaRPr lang="en-US" dirty="0"/>
          </a:p>
        </p:txBody>
      </p:sp>
      <p:sp>
        <p:nvSpPr>
          <p:cNvPr id="6" name="Slide Number Placeholder 5">
            <a:extLst>
              <a:ext uri="{FF2B5EF4-FFF2-40B4-BE49-F238E27FC236}">
                <a16:creationId xmlns:a16="http://schemas.microsoft.com/office/drawing/2014/main" id="{27BCABEA-224B-EF4C-A3FD-998E916FEE5D}"/>
              </a:ext>
            </a:extLst>
          </p:cNvPr>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D50CCC87-05C0-DCB9-3B90-FDC79553D02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466650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99B44-FF35-0E4B-8943-9706120AA8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3A414-E73A-2B45-AEF6-3D9856E160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D9A0C-1C2C-7444-A55C-3953C420C4E8}"/>
              </a:ext>
            </a:extLst>
          </p:cNvPr>
          <p:cNvSpPr>
            <a:spLocks noGrp="1"/>
          </p:cNvSpPr>
          <p:nvPr>
            <p:ph type="dt" sz="half" idx="10"/>
          </p:nvPr>
        </p:nvSpPr>
        <p:spPr/>
        <p:txBody>
          <a:bodyPr/>
          <a:lstStyle/>
          <a:p>
            <a:fld id="{7D95B14D-F989-2A4E-B0AF-6542590B9072}" type="datetime3">
              <a:rPr lang="en-US" smtClean="0"/>
              <a:t>3 November 2023</a:t>
            </a:fld>
            <a:endParaRPr lang="en-US" dirty="0"/>
          </a:p>
        </p:txBody>
      </p:sp>
      <p:sp>
        <p:nvSpPr>
          <p:cNvPr id="5" name="Footer Placeholder 4">
            <a:extLst>
              <a:ext uri="{FF2B5EF4-FFF2-40B4-BE49-F238E27FC236}">
                <a16:creationId xmlns:a16="http://schemas.microsoft.com/office/drawing/2014/main" id="{81B875FF-65D2-F24C-A4D0-830418E57165}"/>
              </a:ext>
            </a:extLst>
          </p:cNvPr>
          <p:cNvSpPr>
            <a:spLocks noGrp="1"/>
          </p:cNvSpPr>
          <p:nvPr>
            <p:ph type="ftr" sz="quarter" idx="11"/>
          </p:nvPr>
        </p:nvSpPr>
        <p:spPr/>
        <p:txBody>
          <a:bodyPr/>
          <a:lstStyle/>
          <a:p>
            <a:r>
              <a:rPr lang="en-US"/>
              <a:t>Md Mizanur Rahman</a:t>
            </a:r>
            <a:endParaRPr lang="en-US" dirty="0"/>
          </a:p>
        </p:txBody>
      </p:sp>
      <p:sp>
        <p:nvSpPr>
          <p:cNvPr id="6" name="Slide Number Placeholder 5">
            <a:extLst>
              <a:ext uri="{FF2B5EF4-FFF2-40B4-BE49-F238E27FC236}">
                <a16:creationId xmlns:a16="http://schemas.microsoft.com/office/drawing/2014/main" id="{59924567-15FA-C64F-8B2F-CD4E1CC5AC0C}"/>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81684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733" y="1052876"/>
            <a:ext cx="11123271"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p:cNvSpPr>
            <a:spLocks noGrp="1"/>
          </p:cNvSpPr>
          <p:nvPr>
            <p:ph type="title"/>
          </p:nvPr>
        </p:nvSpPr>
        <p:spPr>
          <a:xfrm>
            <a:off x="1039790"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3 November 2023</a:t>
            </a:fld>
            <a:endParaRPr lang="en-US" dirty="0"/>
          </a:p>
        </p:txBody>
      </p:sp>
      <p:pic>
        <p:nvPicPr>
          <p:cNvPr id="2" name="Picture 1">
            <a:extLst>
              <a:ext uri="{FF2B5EF4-FFF2-40B4-BE49-F238E27FC236}">
                <a16:creationId xmlns:a16="http://schemas.microsoft.com/office/drawing/2014/main" id="{D11FE898-7D1D-7A07-FCA2-003BB1F94B94}"/>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376141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3 November 2023</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8232B2A5-DB15-F109-2971-047365A048B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3 November 2023</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B21166DD-076F-7DCD-625F-A17686B8AB6D}"/>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3 November 2023</a:t>
            </a:fld>
            <a:endParaRPr lang="en-US" dirty="0"/>
          </a:p>
        </p:txBody>
      </p:sp>
      <p:sp>
        <p:nvSpPr>
          <p:cNvPr id="8" name="Footer Placeholder 7"/>
          <p:cNvSpPr>
            <a:spLocks noGrp="1"/>
          </p:cNvSpPr>
          <p:nvPr>
            <p:ph type="ftr" sz="quarter" idx="11"/>
          </p:nvPr>
        </p:nvSpPr>
        <p:spPr/>
        <p:txBody>
          <a:bodyPr/>
          <a:lstStyle/>
          <a:p>
            <a:r>
              <a:rPr lang="en-US"/>
              <a:t>Md Mizanur Rahman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10">
            <a:extLst>
              <a:ext uri="{FF2B5EF4-FFF2-40B4-BE49-F238E27FC236}">
                <a16:creationId xmlns:a16="http://schemas.microsoft.com/office/drawing/2014/main" id="{CD222B08-BE46-F440-CDCD-0B614326CEB8}"/>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3 November 2023</a:t>
            </a:fld>
            <a:endParaRPr lang="en-US" dirty="0"/>
          </a:p>
        </p:txBody>
      </p:sp>
      <p:sp>
        <p:nvSpPr>
          <p:cNvPr id="4" name="Footer Placeholder 3"/>
          <p:cNvSpPr>
            <a:spLocks noGrp="1"/>
          </p:cNvSpPr>
          <p:nvPr>
            <p:ph type="ftr" sz="quarter" idx="11"/>
          </p:nvPr>
        </p:nvSpPr>
        <p:spPr/>
        <p:txBody>
          <a:bodyPr/>
          <a:lstStyle/>
          <a:p>
            <a:r>
              <a:rPr lang="en-US"/>
              <a:t>Md Mizanur Rahman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a:extLst>
              <a:ext uri="{FF2B5EF4-FFF2-40B4-BE49-F238E27FC236}">
                <a16:creationId xmlns:a16="http://schemas.microsoft.com/office/drawing/2014/main" id="{E9715160-E014-9293-1839-7E80A60051A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11A0-C4D5-0A41-96FB-B1A622FC2FA8}" type="datetime3">
              <a:rPr lang="en-US" smtClean="0"/>
              <a:t>3 November 2023</a:t>
            </a:fld>
            <a:endParaRPr lang="en-US" dirty="0"/>
          </a:p>
        </p:txBody>
      </p:sp>
      <p:sp>
        <p:nvSpPr>
          <p:cNvPr id="3" name="Footer Placeholder 2"/>
          <p:cNvSpPr>
            <a:spLocks noGrp="1"/>
          </p:cNvSpPr>
          <p:nvPr>
            <p:ph type="ftr" sz="quarter" idx="11"/>
          </p:nvPr>
        </p:nvSpPr>
        <p:spPr/>
        <p:txBody>
          <a:bodyPr/>
          <a:lstStyle/>
          <a:p>
            <a:r>
              <a:rPr lang="en-US"/>
              <a:t>Md Mizanur Rahman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pic>
        <p:nvPicPr>
          <p:cNvPr id="6" name="Picture 5">
            <a:extLst>
              <a:ext uri="{FF2B5EF4-FFF2-40B4-BE49-F238E27FC236}">
                <a16:creationId xmlns:a16="http://schemas.microsoft.com/office/drawing/2014/main" id="{C48CFB6F-BEDD-6FA8-51AC-1C8A9DA2BAAE}"/>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0954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3 November 2023</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0096D6F4-CA99-C763-8205-966C3FEA4B37}"/>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3 November 2023</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9D010EFB-5DA4-348D-B14C-25F325D6DA7F}"/>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3 November 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Md Mizanur Rahman</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662"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E4F57-5AAF-F44E-BD4A-1298EC4584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BFC798-413A-5046-9B26-233F65EED3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E81C8-AA3C-414E-AE68-654F4C371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3 November 2023</a:t>
            </a:fld>
            <a:endParaRPr lang="en-US" dirty="0"/>
          </a:p>
        </p:txBody>
      </p:sp>
      <p:sp>
        <p:nvSpPr>
          <p:cNvPr id="5" name="Footer Placeholder 4">
            <a:extLst>
              <a:ext uri="{FF2B5EF4-FFF2-40B4-BE49-F238E27FC236}">
                <a16:creationId xmlns:a16="http://schemas.microsoft.com/office/drawing/2014/main" id="{EEC3A482-8990-5C46-A57E-B4E36D3D9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Md Mizanur Rahman</a:t>
            </a:r>
            <a:endParaRPr lang="en-US" dirty="0"/>
          </a:p>
        </p:txBody>
      </p:sp>
      <p:sp>
        <p:nvSpPr>
          <p:cNvPr id="6" name="Slide Number Placeholder 5">
            <a:extLst>
              <a:ext uri="{FF2B5EF4-FFF2-40B4-BE49-F238E27FC236}">
                <a16:creationId xmlns:a16="http://schemas.microsoft.com/office/drawing/2014/main" id="{F3BEFA47-0688-4C4E-B796-AE6B98D83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06958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hyperlink" Target="https://en.wikipedia.org/wiki/Phishing"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nTorFTRcYDQ" TargetMode="Externa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g"/><Relationship Id="rId4" Type="http://schemas.openxmlformats.org/officeDocument/2006/relationships/image" Target="../media/image51.png"/><Relationship Id="rId9"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8.jpg"/></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dirty="0"/>
              <a:t>Web Security</a:t>
            </a:r>
            <a:endParaRPr lang="en-US" sz="5400" b="1" dirty="0"/>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5" name="Title 1">
            <a:extLst>
              <a:ext uri="{FF2B5EF4-FFF2-40B4-BE49-F238E27FC236}">
                <a16:creationId xmlns:a16="http://schemas.microsoft.com/office/drawing/2014/main" id="{3C013828-DBF0-8BAB-7BFB-DA28BE138FAD}"/>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409 Ethical Hacking</a:t>
            </a:r>
          </a:p>
        </p:txBody>
      </p:sp>
    </p:spTree>
    <p:extLst>
      <p:ext uri="{BB962C8B-B14F-4D97-AF65-F5344CB8AC3E}">
        <p14:creationId xmlns:p14="http://schemas.microsoft.com/office/powerpoint/2010/main" val="238956514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9</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2595"/>
            <a:ext cx="10163502" cy="658368"/>
          </a:xfrm>
        </p:spPr>
        <p:txBody>
          <a:bodyPr>
            <a:normAutofit/>
          </a:bodyPr>
          <a:lstStyle/>
          <a:p>
            <a:r>
              <a:rPr lang="en-US" altLang="en-US" dirty="0"/>
              <a:t>Identification and Authentication Problems</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A cannot be assured that the sender of a message is really B, A cannot trust the authenticity of anything in the message.</a:t>
            </a:r>
          </a:p>
          <a:p>
            <a:r>
              <a:rPr lang="en-US" dirty="0"/>
              <a:t>Few people will, let alone can, memorize many unique, long, unguessable passwords.</a:t>
            </a:r>
          </a:p>
          <a:p>
            <a:r>
              <a:rPr lang="en-US" dirty="0"/>
              <a:t>If authentication involves computing a cryptographic result, the encryption key has to be placed somewhere during the computing, and it might be susceptible to copying by another malicious process.</a:t>
            </a:r>
          </a:p>
          <a:p>
            <a:r>
              <a:rPr lang="en-US" dirty="0"/>
              <a:t>Malicious software can undermine authentication by eavesdropping on (intercepting) the authentication data and allowing it to be reused later.</a:t>
            </a:r>
          </a:p>
          <a:p>
            <a:r>
              <a:rPr lang="en-US" dirty="0"/>
              <a:t>The system needs assurance that the user is authentic, but the user needs that same assurance about the system.</a:t>
            </a:r>
          </a:p>
          <a:p>
            <a:endParaRPr lang="en-US" dirty="0"/>
          </a:p>
          <a:p>
            <a:endParaRPr lang="en-US" dirty="0"/>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115454" y="2328672"/>
            <a:ext cx="4876416" cy="27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080977"/>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10</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9072"/>
            <a:ext cx="10163502" cy="658368"/>
          </a:xfrm>
        </p:spPr>
        <p:txBody>
          <a:bodyPr>
            <a:normAutofit/>
          </a:bodyPr>
          <a:lstStyle/>
          <a:p>
            <a:r>
              <a:rPr lang="en-US" altLang="en-US" dirty="0"/>
              <a:t>Failed Identification and Authentication: Countermeasures</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293089"/>
            <a:ext cx="10806404" cy="4932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Web authentication can be done with approaches beyond or in addition to a password:</a:t>
            </a:r>
            <a:endParaRPr lang="en-US" altLang="en-US" dirty="0"/>
          </a:p>
          <a:p>
            <a:r>
              <a:rPr lang="en-US" dirty="0"/>
              <a:t>Shared secret (the time or date of last login, time of last update, or size of a particular application file)</a:t>
            </a:r>
          </a:p>
          <a:p>
            <a:r>
              <a:rPr lang="en-US" dirty="0"/>
              <a:t>Secret questions asked earlier</a:t>
            </a:r>
          </a:p>
          <a:p>
            <a:r>
              <a:rPr lang="en-US" dirty="0"/>
              <a:t>One-time password</a:t>
            </a:r>
          </a:p>
          <a:p>
            <a:r>
              <a:rPr lang="en-US" dirty="0"/>
              <a:t>Password provided by a SecurID</a:t>
            </a:r>
          </a:p>
          <a:p>
            <a:r>
              <a:rPr lang="en-US" dirty="0"/>
              <a:t>Out-of-band communication (bank card &amp; PINs mailed Separately)</a:t>
            </a:r>
          </a:p>
          <a:p>
            <a:r>
              <a:rPr lang="en-US" dirty="0"/>
              <a:t>Two-factor authentication (text, call, U2F)</a:t>
            </a:r>
          </a:p>
          <a:p>
            <a:r>
              <a:rPr lang="en-US" altLang="en-US" dirty="0"/>
              <a:t>Continuous Authentication</a:t>
            </a:r>
          </a:p>
        </p:txBody>
      </p:sp>
    </p:spTree>
    <p:extLst>
      <p:ext uri="{BB962C8B-B14F-4D97-AF65-F5344CB8AC3E}">
        <p14:creationId xmlns:p14="http://schemas.microsoft.com/office/powerpoint/2010/main" val="203652722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11</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16098"/>
            <a:ext cx="10163502" cy="658368"/>
          </a:xfrm>
        </p:spPr>
        <p:txBody>
          <a:bodyPr>
            <a:normAutofit/>
          </a:bodyPr>
          <a:lstStyle/>
          <a:p>
            <a:r>
              <a:rPr lang="en-US" dirty="0"/>
              <a:t>Web Attacks Targeting Users    </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44499"/>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a:t>Users are the weakest link in the entire web architecture. Attacks include:</a:t>
            </a:r>
          </a:p>
          <a:p>
            <a:pPr lvl="1"/>
            <a:r>
              <a:rPr lang="en-US" altLang="en-US" dirty="0"/>
              <a:t>False or Misleading Content</a:t>
            </a:r>
          </a:p>
          <a:p>
            <a:pPr lvl="1"/>
            <a:r>
              <a:rPr lang="en-US" altLang="en-US" dirty="0"/>
              <a:t>Defaced Web Site</a:t>
            </a:r>
          </a:p>
          <a:p>
            <a:pPr lvl="1"/>
            <a:r>
              <a:rPr lang="en-US" altLang="en-US" dirty="0"/>
              <a:t>Fake Web Site</a:t>
            </a:r>
          </a:p>
          <a:p>
            <a:pPr lvl="1"/>
            <a:r>
              <a:rPr lang="en-US" altLang="en-US" dirty="0"/>
              <a:t>Fake Code</a:t>
            </a:r>
          </a:p>
          <a:p>
            <a:pPr lvl="1"/>
            <a:r>
              <a:rPr lang="en-US" altLang="en-US" dirty="0"/>
              <a:t>Malicious Web Content</a:t>
            </a:r>
          </a:p>
        </p:txBody>
      </p:sp>
      <p:pic>
        <p:nvPicPr>
          <p:cNvPr id="3" name="Picture 2">
            <a:extLst>
              <a:ext uri="{FF2B5EF4-FFF2-40B4-BE49-F238E27FC236}">
                <a16:creationId xmlns:a16="http://schemas.microsoft.com/office/drawing/2014/main" id="{373992B5-043D-CC44-9F4C-2ABAD45BF9A3}"/>
              </a:ext>
            </a:extLst>
          </p:cNvPr>
          <p:cNvPicPr>
            <a:picLocks noChangeAspect="1"/>
          </p:cNvPicPr>
          <p:nvPr/>
        </p:nvPicPr>
        <p:blipFill>
          <a:blip r:embed="rId3"/>
          <a:stretch>
            <a:fillRect/>
          </a:stretch>
        </p:blipFill>
        <p:spPr>
          <a:xfrm>
            <a:off x="6833799" y="1637074"/>
            <a:ext cx="4525805" cy="2415960"/>
          </a:xfrm>
          <a:prstGeom prst="rect">
            <a:avLst/>
          </a:prstGeom>
        </p:spPr>
      </p:pic>
      <p:pic>
        <p:nvPicPr>
          <p:cNvPr id="6" name="Picture 5">
            <a:extLst>
              <a:ext uri="{FF2B5EF4-FFF2-40B4-BE49-F238E27FC236}">
                <a16:creationId xmlns:a16="http://schemas.microsoft.com/office/drawing/2014/main" id="{626F464C-A516-DC42-B7AD-498E67217286}"/>
              </a:ext>
            </a:extLst>
          </p:cNvPr>
          <p:cNvPicPr>
            <a:picLocks noChangeAspect="1"/>
          </p:cNvPicPr>
          <p:nvPr/>
        </p:nvPicPr>
        <p:blipFill>
          <a:blip r:embed="rId4"/>
          <a:stretch>
            <a:fillRect/>
          </a:stretch>
        </p:blipFill>
        <p:spPr>
          <a:xfrm>
            <a:off x="7936088" y="2736066"/>
            <a:ext cx="3813865" cy="2360150"/>
          </a:xfrm>
          <a:prstGeom prst="rect">
            <a:avLst/>
          </a:prstGeom>
        </p:spPr>
      </p:pic>
      <p:pic>
        <p:nvPicPr>
          <p:cNvPr id="12" name="Picture 11">
            <a:extLst>
              <a:ext uri="{FF2B5EF4-FFF2-40B4-BE49-F238E27FC236}">
                <a16:creationId xmlns:a16="http://schemas.microsoft.com/office/drawing/2014/main" id="{2188F825-4050-C64E-A92B-B595DBCCA3F6}"/>
              </a:ext>
            </a:extLst>
          </p:cNvPr>
          <p:cNvPicPr>
            <a:picLocks noChangeAspect="1"/>
          </p:cNvPicPr>
          <p:nvPr/>
        </p:nvPicPr>
        <p:blipFill>
          <a:blip r:embed="rId5"/>
          <a:stretch>
            <a:fillRect/>
          </a:stretch>
        </p:blipFill>
        <p:spPr>
          <a:xfrm>
            <a:off x="8818240" y="4798859"/>
            <a:ext cx="3300124" cy="1993956"/>
          </a:xfrm>
          <a:prstGeom prst="rect">
            <a:avLst/>
          </a:prstGeom>
        </p:spPr>
      </p:pic>
      <p:pic>
        <p:nvPicPr>
          <p:cNvPr id="2" name="Picture 1">
            <a:extLst>
              <a:ext uri="{FF2B5EF4-FFF2-40B4-BE49-F238E27FC236}">
                <a16:creationId xmlns:a16="http://schemas.microsoft.com/office/drawing/2014/main" id="{18713292-4F61-414F-9E5E-319D462A0CF9}"/>
              </a:ext>
            </a:extLst>
          </p:cNvPr>
          <p:cNvPicPr>
            <a:picLocks noChangeAspect="1"/>
          </p:cNvPicPr>
          <p:nvPr/>
        </p:nvPicPr>
        <p:blipFill>
          <a:blip r:embed="rId6"/>
          <a:stretch>
            <a:fillRect/>
          </a:stretch>
        </p:blipFill>
        <p:spPr>
          <a:xfrm>
            <a:off x="4601706" y="3474091"/>
            <a:ext cx="4699457" cy="3313117"/>
          </a:xfrm>
          <a:prstGeom prst="rect">
            <a:avLst/>
          </a:prstGeom>
        </p:spPr>
      </p:pic>
    </p:spTree>
    <p:extLst>
      <p:ext uri="{BB962C8B-B14F-4D97-AF65-F5344CB8AC3E}">
        <p14:creationId xmlns:p14="http://schemas.microsoft.com/office/powerpoint/2010/main" val="638455839"/>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12</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False or Misleading Content</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5374341"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False/misleading content are often published as fake news—hoaxes, propaganda, and disinformation purporting to be real news—often using social media to drive web traffic and amplify their effect.</a:t>
            </a:r>
          </a:p>
          <a:p>
            <a:r>
              <a:rPr lang="en-US" altLang="en-US" dirty="0"/>
              <a:t>An incoherent message, a web page riddled with grammatical errors, or a peculiar political position can all alert you that something is suspicious.</a:t>
            </a:r>
          </a:p>
          <a:p>
            <a:r>
              <a:rPr lang="en-US" altLang="en-US" dirty="0"/>
              <a:t>But a well-crafted forgery may pass without question.</a:t>
            </a:r>
          </a:p>
        </p:txBody>
      </p:sp>
      <p:pic>
        <p:nvPicPr>
          <p:cNvPr id="1026" name="Picture 2" descr="Examples - Identify &amp; Challenge Disinformation (aka Fake News) - LibGuides  at Portland State University">
            <a:extLst>
              <a:ext uri="{FF2B5EF4-FFF2-40B4-BE49-F238E27FC236}">
                <a16:creationId xmlns:a16="http://schemas.microsoft.com/office/drawing/2014/main" id="{5B5E3F64-B1FB-B00E-F165-C787635BF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26931"/>
            <a:ext cx="6096000" cy="420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7227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13</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6"/>
            <a:ext cx="10163502" cy="658368"/>
          </a:xfrm>
        </p:spPr>
        <p:txBody>
          <a:bodyPr>
            <a:normAutofit/>
          </a:bodyPr>
          <a:lstStyle/>
          <a:p>
            <a:r>
              <a:rPr lang="en-US" dirty="0"/>
              <a:t>Defaced Web Site</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Website defacement is when an attacker changes the content of a legitimate website.</a:t>
            </a:r>
          </a:p>
          <a:p>
            <a:r>
              <a:rPr lang="en-US" dirty="0"/>
              <a:t>Usually, this is done by exploiting a weakness in authentication of the people who are allowed to update content.</a:t>
            </a:r>
          </a:p>
          <a:p>
            <a:r>
              <a:rPr lang="en-US" dirty="0"/>
              <a:t>These attacks can be pranks or to demonstrate that security is poor.</a:t>
            </a:r>
          </a:p>
          <a:p>
            <a:r>
              <a:rPr lang="en-US" dirty="0"/>
              <a:t>Often to embarrass government websites.</a:t>
            </a:r>
          </a:p>
          <a:p>
            <a:r>
              <a:rPr lang="en-US" dirty="0"/>
              <a:t>They can be done to show political disagreement with the website or the agency behind the website.</a:t>
            </a:r>
          </a:p>
          <a:p>
            <a:r>
              <a:rPr lang="en-US" dirty="0"/>
              <a:t>The changes could be subtle enough that the change is not noticed for a while.</a:t>
            </a:r>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84752" y="2152863"/>
            <a:ext cx="4124325" cy="25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77233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14</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Fake Web Site</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Websites are very easy to clone.</a:t>
            </a:r>
          </a:p>
          <a:p>
            <a:r>
              <a:rPr lang="en-US" dirty="0"/>
              <a:t>By their nature, the HTML, JavaScript, CSS, and images used to create a website are all publicly available.</a:t>
            </a:r>
          </a:p>
          <a:p>
            <a:r>
              <a:rPr lang="en-US" dirty="0"/>
              <a:t>It's even possible to link to current images on the real website.</a:t>
            </a:r>
          </a:p>
          <a:p>
            <a:r>
              <a:rPr lang="en-US" dirty="0"/>
              <a:t>This attack is usually designed to trick users into entering private information into the malicious website.</a:t>
            </a:r>
          </a:p>
          <a:p>
            <a:r>
              <a:rPr lang="en-US" dirty="0"/>
              <a:t>All the attacker has to do is change the values of links to redirect the unsuspecting victim to points of the attacker’s choosing.</a:t>
            </a:r>
          </a:p>
          <a:p>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229475" y="2217974"/>
            <a:ext cx="4537216" cy="242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4436A8-0EC5-9043-90BB-D22ACD2C71FE}"/>
              </a:ext>
            </a:extLst>
          </p:cNvPr>
          <p:cNvSpPr txBox="1"/>
          <p:nvPr/>
        </p:nvSpPr>
        <p:spPr>
          <a:xfrm>
            <a:off x="8599990" y="1724628"/>
            <a:ext cx="2038507" cy="369332"/>
          </a:xfrm>
          <a:prstGeom prst="rect">
            <a:avLst/>
          </a:prstGeom>
          <a:noFill/>
        </p:spPr>
        <p:txBody>
          <a:bodyPr wrap="none" rtlCol="0">
            <a:spAutoFit/>
          </a:bodyPr>
          <a:lstStyle/>
          <a:p>
            <a:r>
              <a:rPr lang="en-US" dirty="0" err="1">
                <a:solidFill>
                  <a:srgbClr val="FF0000"/>
                </a:solidFill>
              </a:rPr>
              <a:t>www.fakebook.com</a:t>
            </a:r>
            <a:endParaRPr lang="en-US" dirty="0">
              <a:solidFill>
                <a:srgbClr val="FF0000"/>
              </a:solidFill>
            </a:endParaRPr>
          </a:p>
        </p:txBody>
      </p:sp>
    </p:spTree>
    <p:extLst>
      <p:ext uri="{BB962C8B-B14F-4D97-AF65-F5344CB8AC3E}">
        <p14:creationId xmlns:p14="http://schemas.microsoft.com/office/powerpoint/2010/main" val="833816802"/>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15</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84056"/>
            <a:ext cx="10163502" cy="658368"/>
          </a:xfrm>
        </p:spPr>
        <p:txBody>
          <a:bodyPr>
            <a:normAutofit/>
          </a:bodyPr>
          <a:lstStyle/>
          <a:p>
            <a:r>
              <a:rPr lang="en-US" dirty="0"/>
              <a:t>Protecting Web Sites Against Change</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106680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Integrity Checksums</a:t>
            </a:r>
          </a:p>
          <a:p>
            <a:pPr lvl="1"/>
            <a:r>
              <a:rPr lang="en-US" altLang="en-US" dirty="0"/>
              <a:t>a checksum, hash code, or error detection code is a mathematical function that reduces a block of data (including an executable program) to a small number of bits</a:t>
            </a:r>
          </a:p>
          <a:p>
            <a:pPr lvl="1"/>
            <a:r>
              <a:rPr lang="en-US" altLang="en-US" dirty="0"/>
              <a:t>integrity checksums can detect altered content on a web site</a:t>
            </a:r>
          </a:p>
          <a:p>
            <a:pPr lvl="1"/>
            <a:r>
              <a:rPr lang="en-US" dirty="0"/>
              <a:t>this approach only works if the data doesn't constantly change</a:t>
            </a:r>
            <a:br>
              <a:rPr lang="en-US" dirty="0"/>
            </a:br>
            <a:endParaRPr lang="en-US" altLang="en-US" dirty="0"/>
          </a:p>
          <a:p>
            <a:r>
              <a:rPr lang="en-US" altLang="en-US" dirty="0"/>
              <a:t>Signed Code or Data</a:t>
            </a:r>
          </a:p>
          <a:p>
            <a:pPr lvl="1"/>
            <a:r>
              <a:rPr lang="en-US" altLang="en-US" dirty="0"/>
              <a:t>a digital signature is an electronic seal that can vouch for the authenticity of a file or other data object</a:t>
            </a:r>
          </a:p>
          <a:p>
            <a:pPr lvl="1"/>
            <a:r>
              <a:rPr lang="en-US" altLang="en-US" dirty="0"/>
              <a:t>the recipient can inspect the seal to verify that it came from the person or organization believed to have signed the object and that the object was not modified after it was signed</a:t>
            </a:r>
          </a:p>
          <a:p>
            <a:pPr lvl="1"/>
            <a:r>
              <a:rPr lang="en-US" dirty="0"/>
              <a:t>however, the threat of signed malicious code is real. In 2012, Adobe announced that part of its code-signing infrastructure had been compromised and that the attackers had been able to distribute illegitimate code signed with a valid Adobe digital signature.</a:t>
            </a:r>
          </a:p>
          <a:p>
            <a:pPr lvl="1"/>
            <a:endParaRPr lang="en-US" dirty="0"/>
          </a:p>
        </p:txBody>
      </p:sp>
    </p:spTree>
    <p:extLst>
      <p:ext uri="{BB962C8B-B14F-4D97-AF65-F5344CB8AC3E}">
        <p14:creationId xmlns:p14="http://schemas.microsoft.com/office/powerpoint/2010/main" val="425342559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16</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25376"/>
            <a:ext cx="10163502" cy="658368"/>
          </a:xfrm>
        </p:spPr>
        <p:txBody>
          <a:bodyPr>
            <a:normAutofit/>
          </a:bodyPr>
          <a:lstStyle/>
          <a:p>
            <a:r>
              <a:rPr lang="en-US" dirty="0"/>
              <a:t>Malicious Web Content</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Webpages with unmistakably harmful intent</a:t>
            </a:r>
          </a:p>
          <a:p>
            <a:pPr lvl="1"/>
            <a:r>
              <a:rPr lang="en-US" altLang="en-US" dirty="0"/>
              <a:t>Fake Code</a:t>
            </a:r>
          </a:p>
          <a:p>
            <a:pPr lvl="1"/>
            <a:r>
              <a:rPr lang="en-US" altLang="en-US" dirty="0"/>
              <a:t>Substitute Content </a:t>
            </a:r>
          </a:p>
          <a:p>
            <a:pPr lvl="1"/>
            <a:r>
              <a:rPr lang="en-US" altLang="en-US" dirty="0"/>
              <a:t>Web Bug</a:t>
            </a:r>
          </a:p>
          <a:p>
            <a:pPr lvl="1"/>
            <a:r>
              <a:rPr lang="en-US" altLang="en-US" dirty="0"/>
              <a:t>Clickjacking</a:t>
            </a:r>
          </a:p>
          <a:p>
            <a:pPr lvl="1"/>
            <a:r>
              <a:rPr lang="en-US" altLang="en-US" dirty="0"/>
              <a:t>Drive-By Download</a:t>
            </a:r>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84752" y="2183028"/>
            <a:ext cx="4124325" cy="249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6748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17</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8385"/>
            <a:ext cx="10163502" cy="658368"/>
          </a:xfrm>
        </p:spPr>
        <p:txBody>
          <a:bodyPr>
            <a:normAutofit/>
          </a:bodyPr>
          <a:lstStyle/>
          <a:p>
            <a:r>
              <a:rPr lang="en-US" dirty="0"/>
              <a:t>Fake Code</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Programs intentionally installed that may advertise one purpose but do something entirely different</a:t>
            </a:r>
            <a:r>
              <a:rPr lang="en-US" altLang="en-US" dirty="0"/>
              <a:t>.</a:t>
            </a:r>
          </a:p>
          <a:p>
            <a:r>
              <a:rPr lang="en-US" dirty="0"/>
              <a:t>Easiest way for a malicious code writer to install code on a target machine is to create an application that a user willingly downloads and installs.</a:t>
            </a:r>
            <a:endParaRPr lang="en-US" altLang="en-US" dirty="0"/>
          </a:p>
          <a:p>
            <a:r>
              <a:rPr lang="en-US" dirty="0"/>
              <a:t>Malicious software can masquerade as legitimate</a:t>
            </a:r>
            <a:r>
              <a:rPr lang="en-US" altLang="en-US" dirty="0"/>
              <a:t>.</a:t>
            </a:r>
          </a:p>
          <a:p>
            <a:r>
              <a:rPr lang="en-US" dirty="0"/>
              <a:t>May go on unnoticed for some time if the malware at least seems to implement its ostensible function.</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971622" y="2183028"/>
            <a:ext cx="3821129" cy="322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22556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18</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Substitute Content </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Replacing parts of a web site with malicious intent in a way that does not attract attention.</a:t>
            </a:r>
          </a:p>
          <a:p>
            <a:r>
              <a:rPr lang="en-US" dirty="0"/>
              <a:t>Sites offering content as PDF files may have a link through which to download the free PDF file display tool, Adobe Reader.</a:t>
            </a:r>
          </a:p>
          <a:p>
            <a:r>
              <a:rPr lang="en-US" dirty="0"/>
              <a:t>Attacker may modify the link on the site with the PDF file so that it points to the attacker’s site instead of Adobe’s.</a:t>
            </a:r>
          </a:p>
          <a:p>
            <a:r>
              <a:rPr lang="en-US" dirty="0"/>
              <a:t>For the attacker, it is only tiny change to the original site’s HTML code.</a:t>
            </a:r>
          </a:p>
          <a:p>
            <a:endParaRPr 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84752" y="2183028"/>
            <a:ext cx="4124325" cy="249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307078"/>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84056"/>
            <a:ext cx="10163502" cy="658368"/>
          </a:xfrm>
        </p:spPr>
        <p:txBody>
          <a:bodyPr>
            <a:normAutofit/>
          </a:bodyPr>
          <a:lstStyle/>
          <a:p>
            <a:r>
              <a:rPr lang="en-US" altLang="en-US" sz="3600" dirty="0"/>
              <a:t>Lecture Outline</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907091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Attacks against browsers</a:t>
            </a:r>
          </a:p>
          <a:p>
            <a:endParaRPr lang="en-US" altLang="en-US" dirty="0"/>
          </a:p>
          <a:p>
            <a:r>
              <a:rPr lang="en-US" altLang="en-US" dirty="0"/>
              <a:t>Attacks against and from web sites</a:t>
            </a:r>
          </a:p>
          <a:p>
            <a:endParaRPr lang="en-US" altLang="en-US" dirty="0"/>
          </a:p>
          <a:p>
            <a:r>
              <a:rPr lang="en-US" altLang="en-US" dirty="0"/>
              <a:t>Attacks seeking sensitive data</a:t>
            </a:r>
          </a:p>
          <a:p>
            <a:endParaRPr lang="en-US" altLang="en-US" dirty="0"/>
          </a:p>
          <a:p>
            <a:r>
              <a:rPr lang="en-US" altLang="en-US" dirty="0"/>
              <a:t>Attacks through email</a:t>
            </a:r>
          </a:p>
        </p:txBody>
      </p:sp>
    </p:spTree>
    <p:extLst>
      <p:ext uri="{BB962C8B-B14F-4D97-AF65-F5344CB8AC3E}">
        <p14:creationId xmlns:p14="http://schemas.microsoft.com/office/powerpoint/2010/main" val="411824112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19</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5519"/>
            <a:ext cx="10163502" cy="658368"/>
          </a:xfrm>
        </p:spPr>
        <p:txBody>
          <a:bodyPr>
            <a:normAutofit/>
          </a:bodyPr>
          <a:lstStyle/>
          <a:p>
            <a:r>
              <a:rPr lang="en-US" dirty="0"/>
              <a:t>Web Bug</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9855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 page is made up of many types of data: some text, graphics, executable code, and scripts which are fetched and processed from various web locations.</a:t>
            </a:r>
          </a:p>
          <a:p>
            <a:r>
              <a:rPr lang="en-US" dirty="0"/>
              <a:t>When a remote file is fetched for inclusion, the request also sends the IP address of the requester, the type of browser, and the content of any cookies stored for the requested site.</a:t>
            </a:r>
          </a:p>
          <a:p>
            <a:r>
              <a:rPr lang="en-US" dirty="0"/>
              <a:t>Some advertisers may plant a web bug, also called a clear GIF, 1x1 GIF, or tracking bug, a tiny image, as small as 1 pixel by 1 pixel as part of their subscription service to website owners.</a:t>
            </a:r>
          </a:p>
          <a:p>
            <a:endParaRPr lang="en-US" dirty="0"/>
          </a:p>
          <a:p>
            <a:endParaRPr lang="en-US" dirty="0"/>
          </a:p>
          <a:p>
            <a:pPr lvl="1"/>
            <a:endParaRPr lang="en-US" altLang="en-US" dirty="0"/>
          </a:p>
        </p:txBody>
      </p:sp>
    </p:spTree>
    <p:extLst>
      <p:ext uri="{BB962C8B-B14F-4D97-AF65-F5344CB8AC3E}">
        <p14:creationId xmlns:p14="http://schemas.microsoft.com/office/powerpoint/2010/main" val="325281060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20</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96369"/>
            <a:ext cx="10163502" cy="658368"/>
          </a:xfrm>
        </p:spPr>
        <p:txBody>
          <a:bodyPr>
            <a:normAutofit/>
          </a:bodyPr>
          <a:lstStyle/>
          <a:p>
            <a:r>
              <a:rPr lang="en-US" dirty="0"/>
              <a:t>Web Bug</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7"/>
            <a:ext cx="4749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 Bug may be used to perform the following </a:t>
            </a:r>
            <a:r>
              <a:rPr lang="en-US"/>
              <a:t>privacy attacks</a:t>
            </a:r>
            <a:endParaRPr lang="en-US" dirty="0"/>
          </a:p>
          <a:p>
            <a:pPr lvl="1"/>
            <a:r>
              <a:rPr lang="en-US" dirty="0"/>
              <a:t>Web history tracking</a:t>
            </a:r>
          </a:p>
          <a:p>
            <a:pPr lvl="1"/>
            <a:r>
              <a:rPr lang="en-US" dirty="0"/>
              <a:t>Correlation marketing</a:t>
            </a:r>
          </a:p>
          <a:p>
            <a:pPr lvl="1"/>
            <a:r>
              <a:rPr lang="en-US" dirty="0"/>
              <a:t>User shopping preference manipulation</a:t>
            </a:r>
          </a:p>
          <a:p>
            <a:pPr lvl="1"/>
            <a:r>
              <a:rPr lang="en-US" dirty="0"/>
              <a:t>Offer targeted ad</a:t>
            </a:r>
          </a:p>
          <a:p>
            <a:endParaRPr lang="en-US" dirty="0"/>
          </a:p>
          <a:p>
            <a:endParaRPr lang="en-US" dirty="0"/>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387069" y="1195508"/>
            <a:ext cx="5419266" cy="480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99469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21</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39790" y="136527"/>
            <a:ext cx="10163502" cy="658368"/>
          </a:xfrm>
        </p:spPr>
        <p:txBody>
          <a:bodyPr>
            <a:normAutofit/>
          </a:bodyPr>
          <a:lstStyle/>
          <a:p>
            <a:r>
              <a:rPr lang="en-US" dirty="0"/>
              <a:t>Clickjacking</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Clickjacking is when you think you're clicking on one button, but you're really clicking on another.</a:t>
            </a:r>
          </a:p>
          <a:p>
            <a:r>
              <a:rPr lang="en-US" dirty="0"/>
              <a:t>Superimpose a benign image underneath the malicious image (remember, the malicious image is transparent) with what looks like a button directly under the real (but invisible) button for the action the attacker wants (such as, “Yes” install the program).</a:t>
            </a:r>
          </a:p>
          <a:p>
            <a:r>
              <a:rPr lang="en-US" dirty="0"/>
              <a:t>Induce the victim to click what seems to be a button on the benign image.</a:t>
            </a:r>
          </a:p>
          <a:p>
            <a:r>
              <a:rPr lang="en-US" dirty="0"/>
              <a:t>These attacks are possible because web pages can have transparent frames</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803207" y="1107443"/>
            <a:ext cx="3180670" cy="249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664048A-1A34-6140-8D40-372480872875}"/>
              </a:ext>
            </a:extLst>
          </p:cNvPr>
          <p:cNvPicPr>
            <a:picLocks noChangeAspect="1"/>
          </p:cNvPicPr>
          <p:nvPr/>
        </p:nvPicPr>
        <p:blipFill>
          <a:blip r:embed="rId4"/>
          <a:stretch>
            <a:fillRect/>
          </a:stretch>
        </p:blipFill>
        <p:spPr>
          <a:xfrm>
            <a:off x="7583792" y="3696995"/>
            <a:ext cx="3619500" cy="2948278"/>
          </a:xfrm>
          <a:prstGeom prst="rect">
            <a:avLst/>
          </a:prstGeom>
        </p:spPr>
      </p:pic>
    </p:spTree>
    <p:extLst>
      <p:ext uri="{BB962C8B-B14F-4D97-AF65-F5344CB8AC3E}">
        <p14:creationId xmlns:p14="http://schemas.microsoft.com/office/powerpoint/2010/main" val="319532630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22</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64106"/>
            <a:ext cx="10163502" cy="658368"/>
          </a:xfrm>
        </p:spPr>
        <p:txBody>
          <a:bodyPr>
            <a:normAutofit/>
          </a:bodyPr>
          <a:lstStyle/>
          <a:p>
            <a:r>
              <a:rPr lang="en-US" dirty="0"/>
              <a:t>Drive-By Download</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Drive-by download is an attack in which code is downloaded, installed, and executed on a computer without the user’s permission and usually without the user’s knowledge.</a:t>
            </a:r>
          </a:p>
          <a:p>
            <a:r>
              <a:rPr lang="en-US" dirty="0"/>
              <a:t>Website may be compromised with malicious-exploit script where clicking a button or link may install malicious code carefully matched to the user’s browser and operating system type.</a:t>
            </a:r>
          </a:p>
          <a:p>
            <a:r>
              <a:rPr lang="en-US" dirty="0"/>
              <a:t>In the worst case, a web page may probe the computer for vulnerabilities that will permit later downloads without permission.</a:t>
            </a:r>
          </a:p>
          <a:p>
            <a:endParaRPr lang="en-US" dirty="0"/>
          </a:p>
          <a:p>
            <a:pPr lvl="1"/>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257752" y="2184401"/>
            <a:ext cx="4760770" cy="21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786699"/>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23</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Protecting Against Malicious Web Pages</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Access control</a:t>
            </a:r>
          </a:p>
          <a:p>
            <a:pPr lvl="1"/>
            <a:r>
              <a:rPr lang="en-US" altLang="en-US" dirty="0"/>
              <a:t>basic protection against malicious web content</a:t>
            </a:r>
          </a:p>
          <a:p>
            <a:pPr lvl="1"/>
            <a:r>
              <a:rPr lang="en-US" altLang="en-US" dirty="0"/>
              <a:t>prevent the malicious content from becoming established or executed</a:t>
            </a:r>
          </a:p>
          <a:p>
            <a:pPr lvl="1"/>
            <a:r>
              <a:rPr lang="en-US" altLang="en-US" dirty="0"/>
              <a:t>requires stronger action by both the user and the operating system</a:t>
            </a:r>
          </a:p>
          <a:p>
            <a:pPr lvl="1"/>
            <a:r>
              <a:rPr lang="en-US" altLang="en-US" dirty="0"/>
              <a:t>operating systems must require administrative privilege to install programs</a:t>
            </a:r>
          </a:p>
          <a:p>
            <a:r>
              <a:rPr lang="en-US" altLang="en-US" dirty="0"/>
              <a:t>Responsible web page owner</a:t>
            </a:r>
          </a:p>
          <a:p>
            <a:pPr lvl="1"/>
            <a:r>
              <a:rPr lang="en-US" altLang="en-US" dirty="0"/>
              <a:t>ensure that code on a web page is good, clean, or suitable</a:t>
            </a:r>
          </a:p>
          <a:p>
            <a:pPr lvl="1"/>
            <a:r>
              <a:rPr lang="en-US" altLang="en-US" dirty="0"/>
              <a:t>develop web pages from trusted sources: libraries, reused modules, third parties, contractors, and original programming</a:t>
            </a:r>
          </a:p>
          <a:p>
            <a:pPr lvl="1"/>
            <a:r>
              <a:rPr lang="en-US" altLang="en-US" dirty="0"/>
              <a:t>monitor over time to be sure the code stays good</a:t>
            </a:r>
          </a:p>
        </p:txBody>
      </p:sp>
      <p:pic>
        <p:nvPicPr>
          <p:cNvPr id="2" name="Picture 1">
            <a:extLst>
              <a:ext uri="{FF2B5EF4-FFF2-40B4-BE49-F238E27FC236}">
                <a16:creationId xmlns:a16="http://schemas.microsoft.com/office/drawing/2014/main" id="{AF492440-53BD-1A46-BABB-9D22589A6B93}"/>
              </a:ext>
            </a:extLst>
          </p:cNvPr>
          <p:cNvPicPr>
            <a:picLocks noChangeAspect="1"/>
          </p:cNvPicPr>
          <p:nvPr/>
        </p:nvPicPr>
        <p:blipFill>
          <a:blip r:embed="rId3"/>
          <a:stretch>
            <a:fillRect/>
          </a:stretch>
        </p:blipFill>
        <p:spPr>
          <a:xfrm>
            <a:off x="7389179" y="2390776"/>
            <a:ext cx="4450723" cy="1795462"/>
          </a:xfrm>
          <a:prstGeom prst="rect">
            <a:avLst/>
          </a:prstGeom>
        </p:spPr>
      </p:pic>
    </p:spTree>
    <p:extLst>
      <p:ext uri="{BB962C8B-B14F-4D97-AF65-F5344CB8AC3E}">
        <p14:creationId xmlns:p14="http://schemas.microsoft.com/office/powerpoint/2010/main" val="340401850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24</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9409"/>
            <a:ext cx="10163502" cy="658368"/>
          </a:xfrm>
        </p:spPr>
        <p:txBody>
          <a:bodyPr>
            <a:normAutofit/>
          </a:bodyPr>
          <a:lstStyle/>
          <a:p>
            <a:r>
              <a:rPr lang="en-US" dirty="0"/>
              <a:t>Obtaining User or Website Data    </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Attack involves </a:t>
            </a:r>
            <a:r>
              <a:rPr lang="en-US" dirty="0"/>
              <a:t>tricking a database management system into revealing otherwise controlled information.</a:t>
            </a:r>
            <a:endParaRPr lang="en-US" altLang="en-US" dirty="0"/>
          </a:p>
          <a:p>
            <a:r>
              <a:rPr lang="en-US" altLang="en-US" dirty="0"/>
              <a:t>Several examples of attacks in which </a:t>
            </a:r>
            <a:r>
              <a:rPr lang="en-US" dirty="0"/>
              <a:t>website data can be leaked to extract sensitive information:</a:t>
            </a:r>
            <a:endParaRPr lang="en-US" altLang="en-US" dirty="0"/>
          </a:p>
          <a:p>
            <a:pPr lvl="1"/>
            <a:r>
              <a:rPr lang="en-US" altLang="en-US" dirty="0"/>
              <a:t>Cross-Site Scripting</a:t>
            </a:r>
          </a:p>
          <a:p>
            <a:pPr lvl="1"/>
            <a:r>
              <a:rPr lang="en-US" altLang="en-US" dirty="0"/>
              <a:t>SQL Injection</a:t>
            </a:r>
          </a:p>
          <a:p>
            <a:pPr lvl="1"/>
            <a:r>
              <a:rPr lang="en-US" altLang="en-US" dirty="0"/>
              <a:t>Dot-Dot-Slash</a:t>
            </a:r>
          </a:p>
          <a:p>
            <a:pPr lvl="1"/>
            <a:r>
              <a:rPr lang="en-US" altLang="en-US" dirty="0"/>
              <a:t>Server-Side Include</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750606" y="2263428"/>
            <a:ext cx="4758472" cy="268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9061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25</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9125"/>
            <a:ext cx="10163502" cy="658368"/>
          </a:xfrm>
        </p:spPr>
        <p:txBody>
          <a:bodyPr>
            <a:normAutofit/>
          </a:bodyPr>
          <a:lstStyle/>
          <a:p>
            <a:r>
              <a:rPr lang="en-US" dirty="0"/>
              <a:t>Cross-Site Scripting</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719866" y="1434474"/>
            <a:ext cx="639127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Cross-site Scripting (XSS) refers to client-side code injection attack wherein an attacker can execute malicious scripts (also commonly referred to as a malicious payload) into a legitimate website or web application.</a:t>
            </a:r>
          </a:p>
          <a:p>
            <a:r>
              <a:rPr lang="en-US" dirty="0"/>
              <a:t>XSS is amongst the most rampant of web application vulnerabilities and occurs when a web application makes use of unvalidated or unencoded user input within the output it generates.</a:t>
            </a:r>
          </a:p>
          <a:p>
            <a:r>
              <a:rPr lang="en-US" dirty="0"/>
              <a:t>Cross-site scripting allows an attacker to execute malicious scripts in another user's browser. </a:t>
            </a:r>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852612" y="1779373"/>
            <a:ext cx="5339388" cy="307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92797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26</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39790" y="191933"/>
            <a:ext cx="10163502" cy="658368"/>
          </a:xfrm>
        </p:spPr>
        <p:txBody>
          <a:bodyPr>
            <a:normAutofit/>
          </a:bodyPr>
          <a:lstStyle/>
          <a:p>
            <a:r>
              <a:rPr lang="en-US" dirty="0"/>
              <a:t>Cross-Site Scripting</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10365092" cy="1421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following server-side pseudo-code is used to display the most recent comment on a web page.</a:t>
            </a:r>
          </a:p>
        </p:txBody>
      </p:sp>
      <p:sp>
        <p:nvSpPr>
          <p:cNvPr id="6" name="Rectangle 3">
            <a:extLst>
              <a:ext uri="{FF2B5EF4-FFF2-40B4-BE49-F238E27FC236}">
                <a16:creationId xmlns:a16="http://schemas.microsoft.com/office/drawing/2014/main" id="{654D8AE3-2F8C-A549-9F1A-5279AFCBC63D}"/>
              </a:ext>
            </a:extLst>
          </p:cNvPr>
          <p:cNvSpPr txBox="1">
            <a:spLocks noChangeArrowheads="1"/>
          </p:cNvSpPr>
          <p:nvPr/>
        </p:nvSpPr>
        <p:spPr>
          <a:xfrm>
            <a:off x="888054" y="3788432"/>
            <a:ext cx="10365092" cy="142108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above page is vulnerable to XSS because an attacker could submit a comment that contains a malicious payload such as &lt;script&gt;</a:t>
            </a:r>
            <a:r>
              <a:rPr lang="en-US" dirty="0" err="1"/>
              <a:t>doSomethingEvil</a:t>
            </a:r>
            <a:r>
              <a:rPr lang="en-US" dirty="0"/>
              <a:t>();&lt;/script&gt;.</a:t>
            </a:r>
          </a:p>
          <a:p>
            <a:r>
              <a:rPr lang="en-US" dirty="0"/>
              <a:t>When the page loads in the victim’s browser, the attacker’s malicious script will execute, most often without the user realizing or being able to prevent such an attack.</a:t>
            </a:r>
          </a:p>
        </p:txBody>
      </p:sp>
      <p:pic>
        <p:nvPicPr>
          <p:cNvPr id="3" name="Picture 2">
            <a:extLst>
              <a:ext uri="{FF2B5EF4-FFF2-40B4-BE49-F238E27FC236}">
                <a16:creationId xmlns:a16="http://schemas.microsoft.com/office/drawing/2014/main" id="{CCA89CC1-740B-1049-A602-B4FE293A2EF8}"/>
              </a:ext>
            </a:extLst>
          </p:cNvPr>
          <p:cNvPicPr>
            <a:picLocks noChangeAspect="1"/>
          </p:cNvPicPr>
          <p:nvPr/>
        </p:nvPicPr>
        <p:blipFill>
          <a:blip r:embed="rId3"/>
          <a:stretch>
            <a:fillRect/>
          </a:stretch>
        </p:blipFill>
        <p:spPr>
          <a:xfrm>
            <a:off x="1898650" y="2197100"/>
            <a:ext cx="7886700" cy="1460500"/>
          </a:xfrm>
          <a:prstGeom prst="rect">
            <a:avLst/>
          </a:prstGeom>
        </p:spPr>
      </p:pic>
      <p:pic>
        <p:nvPicPr>
          <p:cNvPr id="9" name="Picture 8">
            <a:extLst>
              <a:ext uri="{FF2B5EF4-FFF2-40B4-BE49-F238E27FC236}">
                <a16:creationId xmlns:a16="http://schemas.microsoft.com/office/drawing/2014/main" id="{BB178140-047F-0E4A-9A3D-002632795E5B}"/>
              </a:ext>
            </a:extLst>
          </p:cNvPr>
          <p:cNvPicPr>
            <a:picLocks noChangeAspect="1"/>
          </p:cNvPicPr>
          <p:nvPr/>
        </p:nvPicPr>
        <p:blipFill>
          <a:blip r:embed="rId4"/>
          <a:stretch>
            <a:fillRect/>
          </a:stretch>
        </p:blipFill>
        <p:spPr>
          <a:xfrm>
            <a:off x="1898650" y="5103810"/>
            <a:ext cx="7886700" cy="1384300"/>
          </a:xfrm>
          <a:prstGeom prst="rect">
            <a:avLst/>
          </a:prstGeom>
        </p:spPr>
      </p:pic>
    </p:spTree>
    <p:extLst>
      <p:ext uri="{BB962C8B-B14F-4D97-AF65-F5344CB8AC3E}">
        <p14:creationId xmlns:p14="http://schemas.microsoft.com/office/powerpoint/2010/main" val="162518346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4D506641-0754-2949-9AE7-49D906176B27}"/>
              </a:ext>
            </a:extLst>
          </p:cNvPr>
          <p:cNvSpPr>
            <a:spLocks noGrp="1" noChangeArrowheads="1"/>
          </p:cNvSpPr>
          <p:nvPr>
            <p:ph type="title"/>
          </p:nvPr>
        </p:nvSpPr>
        <p:spPr>
          <a:xfrm>
            <a:off x="946486" y="184652"/>
            <a:ext cx="10515600" cy="633496"/>
          </a:xfrm>
        </p:spPr>
        <p:txBody>
          <a:bodyPr>
            <a:noAutofit/>
          </a:bodyPr>
          <a:lstStyle/>
          <a:p>
            <a:r>
              <a:rPr lang="en-US" altLang="en-US" sz="3600" b="1" dirty="0">
                <a:solidFill>
                  <a:srgbClr val="002164"/>
                </a:solidFill>
              </a:rPr>
              <a:t>What is a SQL Injection Attack?</a:t>
            </a:r>
          </a:p>
        </p:txBody>
      </p:sp>
      <p:sp>
        <p:nvSpPr>
          <p:cNvPr id="7170" name="Rectangle 3">
            <a:extLst>
              <a:ext uri="{FF2B5EF4-FFF2-40B4-BE49-F238E27FC236}">
                <a16:creationId xmlns:a16="http://schemas.microsoft.com/office/drawing/2014/main" id="{2247AA13-8ADB-9145-B937-4A9F257DA11F}"/>
              </a:ext>
            </a:extLst>
          </p:cNvPr>
          <p:cNvSpPr>
            <a:spLocks noGrp="1" noChangeArrowheads="1"/>
          </p:cNvSpPr>
          <p:nvPr>
            <p:ph idx="1"/>
          </p:nvPr>
        </p:nvSpPr>
        <p:spPr>
          <a:xfrm>
            <a:off x="1120105" y="1367591"/>
            <a:ext cx="7951705" cy="4792578"/>
          </a:xfrm>
        </p:spPr>
        <p:txBody>
          <a:bodyPr/>
          <a:lstStyle/>
          <a:p>
            <a:r>
              <a:rPr lang="en-US" altLang="en-US" dirty="0"/>
              <a:t>Many web applications take user input from a form</a:t>
            </a:r>
          </a:p>
          <a:p>
            <a:r>
              <a:rPr lang="en-US" altLang="en-US" dirty="0"/>
              <a:t>Often this user input is used literally in the construction of a SQL query submitted to a database. For example:</a:t>
            </a:r>
          </a:p>
          <a:p>
            <a:endParaRPr lang="en-US" altLang="en-US" dirty="0"/>
          </a:p>
          <a:p>
            <a:pPr marL="457200" lvl="1" indent="0">
              <a:buNone/>
            </a:pPr>
            <a:r>
              <a:rPr lang="en-US" altLang="en-US" dirty="0">
                <a:solidFill>
                  <a:srgbClr val="0054FF"/>
                </a:solidFill>
              </a:rPr>
              <a:t>SELECT </a:t>
            </a:r>
            <a:r>
              <a:rPr lang="en-US" altLang="en-US" dirty="0" err="1">
                <a:solidFill>
                  <a:srgbClr val="0054FF"/>
                </a:solidFill>
              </a:rPr>
              <a:t>productdata</a:t>
            </a:r>
            <a:r>
              <a:rPr lang="en-US" altLang="en-US" dirty="0">
                <a:solidFill>
                  <a:srgbClr val="0054FF"/>
                </a:solidFill>
              </a:rPr>
              <a:t> FROM table WHERE  </a:t>
            </a:r>
            <a:r>
              <a:rPr lang="en-US" altLang="en-US" dirty="0" err="1">
                <a:solidFill>
                  <a:srgbClr val="0054FF"/>
                </a:solidFill>
              </a:rPr>
              <a:t>productname</a:t>
            </a:r>
            <a:r>
              <a:rPr lang="en-US" altLang="en-US" dirty="0">
                <a:solidFill>
                  <a:srgbClr val="0054FF"/>
                </a:solidFill>
              </a:rPr>
              <a:t> = </a:t>
            </a:r>
            <a:r>
              <a:rPr lang="ja-JP" altLang="en-US">
                <a:solidFill>
                  <a:srgbClr val="0054FF"/>
                </a:solidFill>
                <a:latin typeface="Arial" panose="020B0604020202020204" pitchFamily="34" charset="0"/>
                <a:ea typeface="ＭＳ ゴシック" panose="020B0609070205080204" pitchFamily="49" charset="-128"/>
              </a:rPr>
              <a:t>‘</a:t>
            </a:r>
            <a:r>
              <a:rPr lang="en-US" altLang="ja-JP" b="1" i="1" dirty="0">
                <a:solidFill>
                  <a:srgbClr val="0054FF"/>
                </a:solidFill>
              </a:rPr>
              <a:t>user input product name</a:t>
            </a:r>
            <a:r>
              <a:rPr lang="ja-JP" altLang="en-US">
                <a:solidFill>
                  <a:srgbClr val="0054FF"/>
                </a:solidFill>
                <a:latin typeface="Arial" panose="020B0604020202020204" pitchFamily="34" charset="0"/>
                <a:ea typeface="ＭＳ ゴシック" panose="020B0609070205080204" pitchFamily="49" charset="-128"/>
              </a:rPr>
              <a:t>’</a:t>
            </a:r>
            <a:r>
              <a:rPr lang="en-US" altLang="ja-JP" dirty="0">
                <a:solidFill>
                  <a:srgbClr val="0054FF"/>
                </a:solidFill>
              </a:rPr>
              <a:t>;</a:t>
            </a:r>
          </a:p>
          <a:p>
            <a:pPr lvl="1"/>
            <a:endParaRPr lang="en-US" altLang="ja-JP" dirty="0"/>
          </a:p>
          <a:p>
            <a:r>
              <a:rPr lang="en-US" altLang="en-US" dirty="0"/>
              <a:t>A SQL injection attack involves placing SQL statements in the user input</a:t>
            </a:r>
          </a:p>
        </p:txBody>
      </p:sp>
    </p:spTree>
    <p:extLst>
      <p:ext uri="{BB962C8B-B14F-4D97-AF65-F5344CB8AC3E}">
        <p14:creationId xmlns:p14="http://schemas.microsoft.com/office/powerpoint/2010/main" val="310798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28</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solidFill>
                  <a:srgbClr val="002164"/>
                </a:solidFill>
              </a:rPr>
              <a:t>SQL Injection</a:t>
            </a:r>
          </a:p>
        </p:txBody>
      </p:sp>
      <p:sp>
        <p:nvSpPr>
          <p:cNvPr id="13" name="Content Placeholder 2">
            <a:extLst>
              <a:ext uri="{FF2B5EF4-FFF2-40B4-BE49-F238E27FC236}">
                <a16:creationId xmlns:a16="http://schemas.microsoft.com/office/drawing/2014/main" id="{B8EB5B27-7F56-044A-9E78-D0EA74AFB10D}"/>
              </a:ext>
            </a:extLst>
          </p:cNvPr>
          <p:cNvSpPr>
            <a:spLocks noGrp="1"/>
          </p:cNvSpPr>
          <p:nvPr>
            <p:ph idx="1"/>
          </p:nvPr>
        </p:nvSpPr>
        <p:spPr>
          <a:xfrm>
            <a:off x="1014249" y="1448038"/>
            <a:ext cx="8229600" cy="4525962"/>
          </a:xfrm>
        </p:spPr>
        <p:txBody>
          <a:bodyPr rtlCol="1">
            <a:normAutofit/>
          </a:bodyPr>
          <a:lstStyle/>
          <a:p>
            <a:pPr>
              <a:defRPr/>
            </a:pPr>
            <a:r>
              <a:rPr lang="en-US" b="1" dirty="0">
                <a:solidFill>
                  <a:srgbClr val="009900"/>
                </a:solidFill>
              </a:rPr>
              <a:t>Legitimate Query:</a:t>
            </a:r>
          </a:p>
          <a:p>
            <a:pPr>
              <a:buNone/>
              <a:defRPr/>
            </a:pPr>
            <a:r>
              <a:rPr lang="en-US" dirty="0"/>
              <a:t>SELECT * from users</a:t>
            </a:r>
          </a:p>
          <a:p>
            <a:pPr>
              <a:buNone/>
              <a:defRPr/>
            </a:pPr>
            <a:r>
              <a:rPr lang="en-US" dirty="0"/>
              <a:t>WHERE username = ‘admin’ and </a:t>
            </a:r>
          </a:p>
          <a:p>
            <a:pPr>
              <a:buNone/>
              <a:defRPr/>
            </a:pPr>
            <a:r>
              <a:rPr lang="en-US" dirty="0"/>
              <a:t>password = ‘123’</a:t>
            </a:r>
          </a:p>
          <a:p>
            <a:pPr>
              <a:defRPr/>
            </a:pPr>
            <a:endParaRPr lang="en-US" dirty="0"/>
          </a:p>
          <a:p>
            <a:pPr>
              <a:defRPr/>
            </a:pPr>
            <a:r>
              <a:rPr lang="en-US" b="1" dirty="0">
                <a:solidFill>
                  <a:srgbClr val="009900"/>
                </a:solidFill>
              </a:rPr>
              <a:t>Injected SQL code:</a:t>
            </a:r>
          </a:p>
          <a:p>
            <a:pPr>
              <a:buNone/>
              <a:defRPr/>
            </a:pPr>
            <a:r>
              <a:rPr lang="en-US" dirty="0"/>
              <a:t>SELECT * from users where username = ‘admin’</a:t>
            </a:r>
          </a:p>
          <a:p>
            <a:pPr>
              <a:buNone/>
              <a:defRPr/>
            </a:pPr>
            <a:r>
              <a:rPr lang="en-US" dirty="0"/>
              <a:t>and password = ‘XXX</a:t>
            </a:r>
            <a:r>
              <a:rPr lang="en-US" dirty="0">
                <a:solidFill>
                  <a:srgbClr val="FF0000"/>
                </a:solidFill>
              </a:rPr>
              <a:t>’ or ‘1’=‘1</a:t>
            </a:r>
            <a:r>
              <a:rPr lang="en-US" dirty="0"/>
              <a:t>’</a:t>
            </a:r>
          </a:p>
          <a:p>
            <a:pPr>
              <a:buNone/>
              <a:defRPr/>
            </a:pPr>
            <a:endParaRPr lang="en-US" dirty="0"/>
          </a:p>
        </p:txBody>
      </p:sp>
      <p:pic>
        <p:nvPicPr>
          <p:cNvPr id="16" name="Picture 3">
            <a:extLst>
              <a:ext uri="{FF2B5EF4-FFF2-40B4-BE49-F238E27FC236}">
                <a16:creationId xmlns:a16="http://schemas.microsoft.com/office/drawing/2014/main" id="{9118A9E2-09E0-5B44-B397-6FABE984C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999" y="1590913"/>
            <a:ext cx="2038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92774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2</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7"/>
            <a:ext cx="10163502" cy="658368"/>
          </a:xfrm>
        </p:spPr>
        <p:txBody>
          <a:bodyPr>
            <a:normAutofit/>
          </a:bodyPr>
          <a:lstStyle/>
          <a:p>
            <a:r>
              <a:rPr lang="en-US" dirty="0"/>
              <a:t>What is a Browser?</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794241" cy="47531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Browsers are the software most users perceive as the gateway to the Internet.</a:t>
            </a:r>
          </a:p>
          <a:p>
            <a:r>
              <a:rPr lang="en-US" altLang="en-US" dirty="0"/>
              <a:t>Connect to a particular web address, fetch and display content from that address, and transmit data from a user to that address.</a:t>
            </a:r>
          </a:p>
          <a:p>
            <a:r>
              <a:rPr lang="en-US" altLang="en-US" dirty="0"/>
              <a:t>Browser Complications:</a:t>
            </a:r>
          </a:p>
          <a:p>
            <a:pPr lvl="1"/>
            <a:r>
              <a:rPr lang="en-US" dirty="0"/>
              <a:t>Browsers often connect to more than just the URL listed in the address bar</a:t>
            </a:r>
          </a:p>
          <a:p>
            <a:pPr lvl="1"/>
            <a:r>
              <a:rPr lang="en-US" dirty="0"/>
              <a:t>Fetching a page automatically fetches lots of other data</a:t>
            </a:r>
          </a:p>
          <a:p>
            <a:pPr lvl="1"/>
            <a:r>
              <a:rPr lang="en-US" dirty="0"/>
              <a:t>If the browser is corrupted, you have no protection</a:t>
            </a:r>
          </a:p>
          <a:p>
            <a:pPr lvl="1"/>
            <a:r>
              <a:rPr lang="en-US" dirty="0"/>
              <a:t>Most browsers support plug-ins, which can be malicious or badly implemented</a:t>
            </a:r>
          </a:p>
          <a:p>
            <a:pPr lvl="1"/>
            <a:r>
              <a:rPr lang="en-US" dirty="0"/>
              <a:t>Browsers can access data on the user computer</a:t>
            </a:r>
          </a:p>
          <a:p>
            <a:pPr lvl="1"/>
            <a:r>
              <a:rPr lang="en-US" dirty="0"/>
              <a:t>The user does not know what data the browser is sending</a:t>
            </a:r>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905407" y="1779587"/>
            <a:ext cx="3083014"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05831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A10C73AC-63B3-2F45-A117-A3037673A363}"/>
              </a:ext>
            </a:extLst>
          </p:cNvPr>
          <p:cNvSpPr>
            <a:spLocks noGrp="1" noChangeArrowheads="1"/>
          </p:cNvSpPr>
          <p:nvPr>
            <p:ph type="title"/>
          </p:nvPr>
        </p:nvSpPr>
        <p:spPr>
          <a:xfrm>
            <a:off x="910391" y="196686"/>
            <a:ext cx="10515600" cy="621464"/>
          </a:xfrm>
        </p:spPr>
        <p:txBody>
          <a:bodyPr>
            <a:noAutofit/>
          </a:bodyPr>
          <a:lstStyle/>
          <a:p>
            <a:r>
              <a:rPr lang="en-US" altLang="en-US" sz="3600" b="1" dirty="0">
                <a:solidFill>
                  <a:srgbClr val="002164"/>
                </a:solidFill>
              </a:rPr>
              <a:t>A More Malicious Example</a:t>
            </a:r>
          </a:p>
        </p:txBody>
      </p:sp>
      <p:sp>
        <p:nvSpPr>
          <p:cNvPr id="9218" name="Rectangle 3">
            <a:extLst>
              <a:ext uri="{FF2B5EF4-FFF2-40B4-BE49-F238E27FC236}">
                <a16:creationId xmlns:a16="http://schemas.microsoft.com/office/drawing/2014/main" id="{9FCB8746-39B5-9142-A570-38912266CD55}"/>
              </a:ext>
            </a:extLst>
          </p:cNvPr>
          <p:cNvSpPr>
            <a:spLocks noGrp="1" noChangeArrowheads="1"/>
          </p:cNvSpPr>
          <p:nvPr>
            <p:ph idx="1"/>
          </p:nvPr>
        </p:nvSpPr>
        <p:spPr>
          <a:xfrm>
            <a:off x="838200" y="1235074"/>
            <a:ext cx="8534400" cy="5486400"/>
          </a:xfrm>
        </p:spPr>
        <p:txBody>
          <a:bodyPr/>
          <a:lstStyle/>
          <a:p>
            <a:r>
              <a:rPr lang="en-US" altLang="en-US" sz="2400" dirty="0"/>
              <a:t>What if the attacker had instead entered:</a:t>
            </a:r>
          </a:p>
          <a:p>
            <a:pPr lvl="1"/>
            <a:r>
              <a:rPr lang="en-US" altLang="en-US" sz="2000" b="1" dirty="0"/>
              <a:t>blah</a:t>
            </a:r>
            <a:r>
              <a:rPr lang="ja-JP" altLang="en-US" sz="2000" b="1">
                <a:latin typeface="Arial" panose="020B0604020202020204" pitchFamily="34" charset="0"/>
                <a:ea typeface="ＭＳ ゴシック" panose="020B0609070205080204" pitchFamily="49" charset="-128"/>
              </a:rPr>
              <a:t>‘</a:t>
            </a:r>
            <a:r>
              <a:rPr lang="en-US" altLang="ja-JP" sz="2000" b="1" dirty="0"/>
              <a:t>; DROP TABLE </a:t>
            </a:r>
            <a:r>
              <a:rPr lang="en-US" altLang="ja-JP" sz="2000" b="1" dirty="0" err="1"/>
              <a:t>prodinfo</a:t>
            </a:r>
            <a:r>
              <a:rPr lang="en-US" altLang="ja-JP" sz="2000" b="1" dirty="0"/>
              <a:t>; --</a:t>
            </a:r>
          </a:p>
          <a:p>
            <a:r>
              <a:rPr lang="en-US" altLang="en-US" sz="2400" dirty="0"/>
              <a:t>Results in the following SQL:</a:t>
            </a:r>
          </a:p>
          <a:p>
            <a:pPr lvl="1"/>
            <a:r>
              <a:rPr lang="en-US" altLang="en-US" sz="1600" dirty="0"/>
              <a:t>SELECT </a:t>
            </a:r>
            <a:r>
              <a:rPr lang="en-US" altLang="en-US" sz="1600" dirty="0" err="1"/>
              <a:t>prodinfo</a:t>
            </a:r>
            <a:r>
              <a:rPr lang="en-US" altLang="en-US" sz="1600" dirty="0"/>
              <a:t> FROM </a:t>
            </a:r>
            <a:r>
              <a:rPr lang="en-US" altLang="en-US" sz="1600" dirty="0" err="1"/>
              <a:t>prodtable</a:t>
            </a:r>
            <a:r>
              <a:rPr lang="en-US" altLang="en-US" sz="1600" dirty="0"/>
              <a:t> WHERE </a:t>
            </a:r>
            <a:r>
              <a:rPr lang="en-US" altLang="en-US" sz="1600" dirty="0" err="1"/>
              <a:t>prodname</a:t>
            </a:r>
            <a:r>
              <a:rPr lang="en-US" altLang="en-US" sz="1600" dirty="0"/>
              <a:t> = </a:t>
            </a:r>
            <a:r>
              <a:rPr lang="ja-JP" altLang="en-US" sz="1600">
                <a:latin typeface="Arial" panose="020B0604020202020204" pitchFamily="34" charset="0"/>
                <a:ea typeface="ＭＳ ゴシック" panose="020B0609070205080204" pitchFamily="49" charset="-128"/>
              </a:rPr>
              <a:t>‘</a:t>
            </a:r>
            <a:r>
              <a:rPr lang="en-US" altLang="ja-JP" sz="1600" b="1" dirty="0"/>
              <a:t>blah</a:t>
            </a:r>
            <a:r>
              <a:rPr lang="ja-JP" altLang="en-US" sz="1600" b="1">
                <a:latin typeface="Arial" panose="020B0604020202020204" pitchFamily="34" charset="0"/>
                <a:ea typeface="ＭＳ ゴシック" panose="020B0609070205080204" pitchFamily="49" charset="-128"/>
              </a:rPr>
              <a:t>’</a:t>
            </a:r>
            <a:r>
              <a:rPr lang="en-US" altLang="ja-JP" sz="1600" b="1" dirty="0"/>
              <a:t>; DROP TABLE </a:t>
            </a:r>
            <a:r>
              <a:rPr lang="en-US" altLang="ja-JP" sz="1600" b="1" dirty="0" err="1"/>
              <a:t>prodinfo</a:t>
            </a:r>
            <a:r>
              <a:rPr lang="en-US" altLang="ja-JP" sz="1600" b="1" dirty="0"/>
              <a:t>; --</a:t>
            </a:r>
            <a:r>
              <a:rPr lang="ja-JP" altLang="en-US" sz="1600">
                <a:latin typeface="Arial" panose="020B0604020202020204" pitchFamily="34" charset="0"/>
                <a:ea typeface="ＭＳ ゴシック" panose="020B0609070205080204" pitchFamily="49" charset="-128"/>
              </a:rPr>
              <a:t>’</a:t>
            </a:r>
            <a:endParaRPr lang="en-US" altLang="ja-JP" sz="1600" dirty="0"/>
          </a:p>
          <a:p>
            <a:pPr lvl="1"/>
            <a:r>
              <a:rPr lang="en-US" altLang="en-US" dirty="0"/>
              <a:t>Note how comment (--) consumes the final quote</a:t>
            </a:r>
          </a:p>
          <a:p>
            <a:r>
              <a:rPr lang="en-US" altLang="en-US" sz="2400" dirty="0"/>
              <a:t>Causes the entire database to be deleted</a:t>
            </a:r>
          </a:p>
          <a:p>
            <a:pPr lvl="1"/>
            <a:r>
              <a:rPr lang="en-US" altLang="en-US" dirty="0"/>
              <a:t>Depends on knowledge of table name</a:t>
            </a:r>
          </a:p>
          <a:p>
            <a:pPr lvl="1"/>
            <a:r>
              <a:rPr lang="en-US" altLang="en-US" dirty="0"/>
              <a:t>This is sometimes exposed to the user in debug code called during a database error</a:t>
            </a:r>
          </a:p>
          <a:p>
            <a:pPr lvl="1"/>
            <a:r>
              <a:rPr lang="en-US" altLang="en-US" dirty="0"/>
              <a:t>Use non-obvious table names, and never expose them to user</a:t>
            </a:r>
          </a:p>
          <a:p>
            <a:r>
              <a:rPr lang="en-US" altLang="en-US" dirty="0"/>
              <a:t>Usually data destruction is not your worst fear, as there is low economic motivation</a:t>
            </a:r>
          </a:p>
        </p:txBody>
      </p:sp>
    </p:spTree>
    <p:extLst>
      <p:ext uri="{BB962C8B-B14F-4D97-AF65-F5344CB8AC3E}">
        <p14:creationId xmlns:p14="http://schemas.microsoft.com/office/powerpoint/2010/main" val="46501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30</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5519"/>
            <a:ext cx="10163502" cy="658368"/>
          </a:xfrm>
        </p:spPr>
        <p:txBody>
          <a:bodyPr>
            <a:normAutofit/>
          </a:bodyPr>
          <a:lstStyle/>
          <a:p>
            <a:r>
              <a:rPr lang="en-US" dirty="0"/>
              <a:t>Dot-Dot-Slash</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1019502" y="1404448"/>
            <a:ext cx="9448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In </a:t>
            </a:r>
            <a:r>
              <a:rPr lang="en-US" dirty="0"/>
              <a:t>Unix and Windows</a:t>
            </a:r>
            <a:r>
              <a:rPr lang="en-US" altLang="en-US" dirty="0"/>
              <a:t>, parent d</a:t>
            </a:r>
            <a:r>
              <a:rPr lang="en-US" dirty="0"/>
              <a:t>irectory traversal is executed using ../ (dot dot slash).</a:t>
            </a:r>
          </a:p>
          <a:p>
            <a:r>
              <a:rPr lang="en-US" dirty="0"/>
              <a:t>Attack consists in exploiting insufficient security validation / sanitization of user-supplied input file names, such that characters representing "traverse to parent directory" are passed through to the file APIs.</a:t>
            </a:r>
          </a:p>
          <a:p>
            <a:r>
              <a:rPr lang="en-US" dirty="0"/>
              <a:t>This attack exploits a lack of security (the software is acting exactly as it is supposed to) as opposed to exploiting a bug in the code.</a:t>
            </a:r>
          </a:p>
          <a:p>
            <a:endParaRPr lang="en-US" altLang="en-US" dirty="0"/>
          </a:p>
        </p:txBody>
      </p:sp>
    </p:spTree>
    <p:extLst>
      <p:ext uri="{BB962C8B-B14F-4D97-AF65-F5344CB8AC3E}">
        <p14:creationId xmlns:p14="http://schemas.microsoft.com/office/powerpoint/2010/main" val="19036947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31</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45519"/>
            <a:ext cx="10163502" cy="658368"/>
          </a:xfrm>
        </p:spPr>
        <p:txBody>
          <a:bodyPr>
            <a:normAutofit/>
          </a:bodyPr>
          <a:lstStyle/>
          <a:p>
            <a:r>
              <a:rPr lang="en-US" dirty="0"/>
              <a:t>Dot-Dot-Slash</a:t>
            </a:r>
          </a:p>
        </p:txBody>
      </p:sp>
      <p:pic>
        <p:nvPicPr>
          <p:cNvPr id="1026" name="Picture 2" descr="Directory Traversal — Web-based Application Security, Part 8 | Spanning">
            <a:extLst>
              <a:ext uri="{FF2B5EF4-FFF2-40B4-BE49-F238E27FC236}">
                <a16:creationId xmlns:a16="http://schemas.microsoft.com/office/drawing/2014/main" id="{8B69C1A9-B494-B1BF-7E31-47FD17C79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858" y="712071"/>
            <a:ext cx="6044919" cy="614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04706"/>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32</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t>Dot-Dot-Slash</a:t>
            </a:r>
          </a:p>
        </p:txBody>
      </p:sp>
      <p:pic>
        <p:nvPicPr>
          <p:cNvPr id="3" name="Picture 2">
            <a:extLst>
              <a:ext uri="{FF2B5EF4-FFF2-40B4-BE49-F238E27FC236}">
                <a16:creationId xmlns:a16="http://schemas.microsoft.com/office/drawing/2014/main" id="{547C897C-3FDE-5644-867E-78DE5D2D4F23}"/>
              </a:ext>
            </a:extLst>
          </p:cNvPr>
          <p:cNvPicPr>
            <a:picLocks noChangeAspect="1"/>
          </p:cNvPicPr>
          <p:nvPr/>
        </p:nvPicPr>
        <p:blipFill>
          <a:blip r:embed="rId3"/>
          <a:stretch>
            <a:fillRect/>
          </a:stretch>
        </p:blipFill>
        <p:spPr>
          <a:xfrm>
            <a:off x="1796289" y="938212"/>
            <a:ext cx="7122613" cy="5919788"/>
          </a:xfrm>
          <a:prstGeom prst="rect">
            <a:avLst/>
          </a:prstGeom>
        </p:spPr>
      </p:pic>
    </p:spTree>
    <p:extLst>
      <p:ext uri="{BB962C8B-B14F-4D97-AF65-F5344CB8AC3E}">
        <p14:creationId xmlns:p14="http://schemas.microsoft.com/office/powerpoint/2010/main" val="2329178770"/>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33</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t>Server-Side Includes Injection</a:t>
            </a: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347517"/>
            <a:ext cx="10769600" cy="49326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SSIs are directives present on Web applications used to feed an HTML page with dynamic contents.</a:t>
            </a:r>
          </a:p>
          <a:p>
            <a:r>
              <a:rPr lang="en-US" dirty="0"/>
              <a:t>The Server-Side Includes attack exploits a web application by injecting scripts.</a:t>
            </a:r>
          </a:p>
          <a:p>
            <a:r>
              <a:rPr lang="en-US" dirty="0"/>
              <a:t>One of the server-side includes commands is exec, to execute an arbitrary file on the server.</a:t>
            </a:r>
          </a:p>
          <a:p>
            <a:r>
              <a:rPr lang="en-US" dirty="0"/>
              <a:t>The following SSI command opens a Telnet session from the server:</a:t>
            </a:r>
          </a:p>
          <a:p>
            <a:endParaRPr lang="en-US" dirty="0"/>
          </a:p>
          <a:p>
            <a:endParaRPr lang="en-US" dirty="0"/>
          </a:p>
          <a:p>
            <a:r>
              <a:rPr lang="en-US" dirty="0"/>
              <a:t>An attacker may find it interesting to execute commands such as </a:t>
            </a:r>
            <a:r>
              <a:rPr lang="en-US" dirty="0" err="1">
                <a:solidFill>
                  <a:srgbClr val="0054FF"/>
                </a:solidFill>
              </a:rPr>
              <a:t>chmod</a:t>
            </a:r>
            <a:r>
              <a:rPr lang="en-US" dirty="0"/>
              <a:t> (change access rights to an object), </a:t>
            </a:r>
            <a:r>
              <a:rPr lang="en-US" dirty="0" err="1">
                <a:solidFill>
                  <a:srgbClr val="0054FF"/>
                </a:solidFill>
              </a:rPr>
              <a:t>sh</a:t>
            </a:r>
            <a:r>
              <a:rPr lang="en-US" dirty="0"/>
              <a:t> (establish a command shell), or </a:t>
            </a:r>
            <a:r>
              <a:rPr lang="en-US" dirty="0">
                <a:solidFill>
                  <a:srgbClr val="0054FF"/>
                </a:solidFill>
              </a:rPr>
              <a:t>cat</a:t>
            </a:r>
            <a:r>
              <a:rPr lang="en-US" dirty="0"/>
              <a:t> (copy to a file).</a:t>
            </a:r>
          </a:p>
        </p:txBody>
      </p:sp>
      <p:pic>
        <p:nvPicPr>
          <p:cNvPr id="5" name="Picture 4">
            <a:extLst>
              <a:ext uri="{FF2B5EF4-FFF2-40B4-BE49-F238E27FC236}">
                <a16:creationId xmlns:a16="http://schemas.microsoft.com/office/drawing/2014/main" id="{660F6F6C-5C04-724F-9838-88BE3C4EDB7C}"/>
              </a:ext>
            </a:extLst>
          </p:cNvPr>
          <p:cNvPicPr>
            <a:picLocks noChangeAspect="1"/>
          </p:cNvPicPr>
          <p:nvPr/>
        </p:nvPicPr>
        <p:blipFill>
          <a:blip r:embed="rId3"/>
          <a:stretch>
            <a:fillRect/>
          </a:stretch>
        </p:blipFill>
        <p:spPr>
          <a:xfrm>
            <a:off x="2971800" y="4178300"/>
            <a:ext cx="5791200" cy="482600"/>
          </a:xfrm>
          <a:prstGeom prst="rect">
            <a:avLst/>
          </a:prstGeom>
        </p:spPr>
      </p:pic>
    </p:spTree>
    <p:extLst>
      <p:ext uri="{BB962C8B-B14F-4D97-AF65-F5344CB8AC3E}">
        <p14:creationId xmlns:p14="http://schemas.microsoft.com/office/powerpoint/2010/main" val="342738767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34</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36527"/>
            <a:ext cx="10163502" cy="658368"/>
          </a:xfrm>
        </p:spPr>
        <p:txBody>
          <a:bodyPr>
            <a:normAutofit/>
          </a:bodyPr>
          <a:lstStyle/>
          <a:p>
            <a:r>
              <a:rPr lang="en-US" dirty="0"/>
              <a:t>Server-Side Includes Injection</a:t>
            </a:r>
          </a:p>
        </p:txBody>
      </p:sp>
      <p:pic>
        <p:nvPicPr>
          <p:cNvPr id="2" name="Picture 1">
            <a:extLst>
              <a:ext uri="{FF2B5EF4-FFF2-40B4-BE49-F238E27FC236}">
                <a16:creationId xmlns:a16="http://schemas.microsoft.com/office/drawing/2014/main" id="{E365A95A-E6C4-9D4E-AE79-23531203B9A9}"/>
              </a:ext>
            </a:extLst>
          </p:cNvPr>
          <p:cNvPicPr>
            <a:picLocks noChangeAspect="1"/>
          </p:cNvPicPr>
          <p:nvPr/>
        </p:nvPicPr>
        <p:blipFill>
          <a:blip r:embed="rId3"/>
          <a:stretch>
            <a:fillRect/>
          </a:stretch>
        </p:blipFill>
        <p:spPr>
          <a:xfrm>
            <a:off x="865188" y="1403274"/>
            <a:ext cx="5918200" cy="1968500"/>
          </a:xfrm>
          <a:prstGeom prst="rect">
            <a:avLst/>
          </a:prstGeom>
        </p:spPr>
      </p:pic>
      <p:pic>
        <p:nvPicPr>
          <p:cNvPr id="3" name="Picture 2">
            <a:extLst>
              <a:ext uri="{FF2B5EF4-FFF2-40B4-BE49-F238E27FC236}">
                <a16:creationId xmlns:a16="http://schemas.microsoft.com/office/drawing/2014/main" id="{19B92F08-A7FA-4245-9244-AE086B6E35EB}"/>
              </a:ext>
            </a:extLst>
          </p:cNvPr>
          <p:cNvPicPr>
            <a:picLocks noChangeAspect="1"/>
          </p:cNvPicPr>
          <p:nvPr/>
        </p:nvPicPr>
        <p:blipFill>
          <a:blip r:embed="rId4"/>
          <a:stretch>
            <a:fillRect/>
          </a:stretch>
        </p:blipFill>
        <p:spPr>
          <a:xfrm>
            <a:off x="6783388" y="1688004"/>
            <a:ext cx="3848100" cy="1384300"/>
          </a:xfrm>
          <a:prstGeom prst="rect">
            <a:avLst/>
          </a:prstGeom>
        </p:spPr>
      </p:pic>
      <p:pic>
        <p:nvPicPr>
          <p:cNvPr id="6" name="Picture 5">
            <a:extLst>
              <a:ext uri="{FF2B5EF4-FFF2-40B4-BE49-F238E27FC236}">
                <a16:creationId xmlns:a16="http://schemas.microsoft.com/office/drawing/2014/main" id="{A4C2570B-17A9-8749-A241-8932C5E980E3}"/>
              </a:ext>
            </a:extLst>
          </p:cNvPr>
          <p:cNvPicPr>
            <a:picLocks noChangeAspect="1"/>
          </p:cNvPicPr>
          <p:nvPr/>
        </p:nvPicPr>
        <p:blipFill>
          <a:blip r:embed="rId5"/>
          <a:stretch>
            <a:fillRect/>
          </a:stretch>
        </p:blipFill>
        <p:spPr>
          <a:xfrm>
            <a:off x="1014249" y="3928611"/>
            <a:ext cx="5778500" cy="2184400"/>
          </a:xfrm>
          <a:prstGeom prst="rect">
            <a:avLst/>
          </a:prstGeom>
        </p:spPr>
      </p:pic>
      <p:pic>
        <p:nvPicPr>
          <p:cNvPr id="8" name="Picture 7">
            <a:extLst>
              <a:ext uri="{FF2B5EF4-FFF2-40B4-BE49-F238E27FC236}">
                <a16:creationId xmlns:a16="http://schemas.microsoft.com/office/drawing/2014/main" id="{139F36A8-9021-E749-BFB3-D1B4C24043F4}"/>
              </a:ext>
            </a:extLst>
          </p:cNvPr>
          <p:cNvPicPr>
            <a:picLocks noChangeAspect="1"/>
          </p:cNvPicPr>
          <p:nvPr/>
        </p:nvPicPr>
        <p:blipFill>
          <a:blip r:embed="rId6"/>
          <a:stretch>
            <a:fillRect/>
          </a:stretch>
        </p:blipFill>
        <p:spPr>
          <a:xfrm>
            <a:off x="6746712" y="4451925"/>
            <a:ext cx="4533900" cy="1384300"/>
          </a:xfrm>
          <a:prstGeom prst="rect">
            <a:avLst/>
          </a:prstGeom>
        </p:spPr>
      </p:pic>
      <p:sp>
        <p:nvSpPr>
          <p:cNvPr id="9" name="TextBox 8">
            <a:extLst>
              <a:ext uri="{FF2B5EF4-FFF2-40B4-BE49-F238E27FC236}">
                <a16:creationId xmlns:a16="http://schemas.microsoft.com/office/drawing/2014/main" id="{76417BAB-6714-1444-BE36-D5713CEC2179}"/>
              </a:ext>
            </a:extLst>
          </p:cNvPr>
          <p:cNvSpPr txBox="1"/>
          <p:nvPr/>
        </p:nvSpPr>
        <p:spPr>
          <a:xfrm>
            <a:off x="1014249" y="3489881"/>
            <a:ext cx="834780" cy="369332"/>
          </a:xfrm>
          <a:prstGeom prst="rect">
            <a:avLst/>
          </a:prstGeom>
          <a:noFill/>
        </p:spPr>
        <p:txBody>
          <a:bodyPr wrap="none" rtlCol="0">
            <a:spAutoFit/>
          </a:bodyPr>
          <a:lstStyle/>
          <a:p>
            <a:r>
              <a:rPr lang="en-US" dirty="0">
                <a:solidFill>
                  <a:srgbClr val="FF0000"/>
                </a:solidFill>
              </a:rPr>
              <a:t>Attack:</a:t>
            </a:r>
          </a:p>
        </p:txBody>
      </p:sp>
      <p:sp>
        <p:nvSpPr>
          <p:cNvPr id="5" name="Rectangle 4">
            <a:extLst>
              <a:ext uri="{FF2B5EF4-FFF2-40B4-BE49-F238E27FC236}">
                <a16:creationId xmlns:a16="http://schemas.microsoft.com/office/drawing/2014/main" id="{FC5A5D61-44A2-004D-ADE9-5D0CB643B8E5}"/>
              </a:ext>
            </a:extLst>
          </p:cNvPr>
          <p:cNvSpPr/>
          <p:nvPr/>
        </p:nvSpPr>
        <p:spPr>
          <a:xfrm>
            <a:off x="1014249" y="999243"/>
            <a:ext cx="5592878" cy="369332"/>
          </a:xfrm>
          <a:prstGeom prst="rect">
            <a:avLst/>
          </a:prstGeom>
        </p:spPr>
        <p:txBody>
          <a:bodyPr wrap="none">
            <a:spAutoFit/>
          </a:bodyPr>
          <a:lstStyle/>
          <a:p>
            <a:r>
              <a:rPr lang="en-US" dirty="0">
                <a:solidFill>
                  <a:srgbClr val="009051"/>
                </a:solidFill>
              </a:rPr>
              <a:t>Executes code to show </a:t>
            </a:r>
            <a:r>
              <a:rPr lang="en-US" dirty="0" err="1">
                <a:solidFill>
                  <a:srgbClr val="009051"/>
                </a:solidFill>
              </a:rPr>
              <a:t>firstname</a:t>
            </a:r>
            <a:r>
              <a:rPr lang="en-US" dirty="0">
                <a:solidFill>
                  <a:srgbClr val="009051"/>
                </a:solidFill>
              </a:rPr>
              <a:t> and </a:t>
            </a:r>
            <a:r>
              <a:rPr lang="en-US" dirty="0" err="1">
                <a:solidFill>
                  <a:srgbClr val="009051"/>
                </a:solidFill>
              </a:rPr>
              <a:t>lastname</a:t>
            </a:r>
            <a:r>
              <a:rPr lang="en-US" dirty="0">
                <a:solidFill>
                  <a:srgbClr val="009051"/>
                </a:solidFill>
              </a:rPr>
              <a:t> in output:</a:t>
            </a:r>
          </a:p>
        </p:txBody>
      </p:sp>
    </p:spTree>
    <p:extLst>
      <p:ext uri="{BB962C8B-B14F-4D97-AF65-F5344CB8AC3E}">
        <p14:creationId xmlns:p14="http://schemas.microsoft.com/office/powerpoint/2010/main" val="342035371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593880"/>
          </a:xfrm>
        </p:spPr>
        <p:txBody>
          <a:bodyPr>
            <a:normAutofit fontScale="90000"/>
          </a:bodyPr>
          <a:lstStyle/>
          <a:p>
            <a:r>
              <a:rPr lang="en-US" dirty="0"/>
              <a:t>Email Security</a:t>
            </a:r>
          </a:p>
        </p:txBody>
      </p:sp>
      <p:sp>
        <p:nvSpPr>
          <p:cNvPr id="3" name="Content Placeholder 2"/>
          <p:cNvSpPr>
            <a:spLocks noGrp="1"/>
          </p:cNvSpPr>
          <p:nvPr>
            <p:ph idx="1"/>
          </p:nvPr>
        </p:nvSpPr>
        <p:spPr>
          <a:xfrm>
            <a:off x="838200" y="1502777"/>
            <a:ext cx="10515600" cy="4351338"/>
          </a:xfrm>
        </p:spPr>
        <p:txBody>
          <a:bodyPr>
            <a:normAutofit/>
          </a:bodyPr>
          <a:lstStyle/>
          <a:p>
            <a:r>
              <a:rPr lang="en-US" dirty="0"/>
              <a:t>Email is one of the most common and most successful attacks on the internet.  Recent statistics cite up to 90% of successful attacks against businesses begin with a malicious email.</a:t>
            </a:r>
          </a:p>
          <a:p>
            <a:r>
              <a:rPr lang="en-US" dirty="0"/>
              <a:t>Emails can contain malicious files like virus and malware, link to malicious web sites, or try to coerce or convince you to give away personal information, like your username and password.</a:t>
            </a:r>
          </a:p>
          <a:p>
            <a:r>
              <a:rPr lang="en-US" dirty="0"/>
              <a:t>Cybercriminals using email to attack businesses are becoming more and more effective at evading detection </a:t>
            </a:r>
            <a:r>
              <a:rPr lang="mr-IN" dirty="0"/>
              <a:t>–</a:t>
            </a:r>
            <a:r>
              <a:rPr lang="en-US" dirty="0"/>
              <a:t> technology alone is only marginally effective at blocking these new email threats.</a:t>
            </a:r>
          </a:p>
        </p:txBody>
      </p:sp>
    </p:spTree>
    <p:extLst>
      <p:ext uri="{BB962C8B-B14F-4D97-AF65-F5344CB8AC3E}">
        <p14:creationId xmlns:p14="http://schemas.microsoft.com/office/powerpoint/2010/main" val="851171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36</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53066"/>
            <a:ext cx="9958551" cy="727879"/>
          </a:xfrm>
        </p:spPr>
        <p:txBody>
          <a:bodyPr>
            <a:normAutofit/>
          </a:bodyPr>
          <a:lstStyle/>
          <a:p>
            <a:r>
              <a:rPr lang="en-US" sz="3600" b="0" dirty="0">
                <a:solidFill>
                  <a:schemeClr val="tx1"/>
                </a:solidFill>
              </a:rPr>
              <a:t>Email Attacks    </a:t>
            </a:r>
            <a:endParaRPr lang="en-US" altLang="en-US" sz="4000" b="0" dirty="0">
              <a:solidFill>
                <a:schemeClr val="tx1"/>
              </a:solidFill>
            </a:endParaRPr>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Fake Email/ </a:t>
            </a:r>
            <a:r>
              <a:rPr lang="en-US" dirty="0"/>
              <a:t>Spoofing</a:t>
            </a:r>
            <a:endParaRPr lang="en-US" altLang="en-US" dirty="0"/>
          </a:p>
          <a:p>
            <a:r>
              <a:rPr lang="en-US" altLang="en-US" dirty="0"/>
              <a:t>Spam</a:t>
            </a:r>
          </a:p>
          <a:p>
            <a:r>
              <a:rPr lang="en-US" altLang="en-US" dirty="0"/>
              <a:t>Fake (Inaccurate) Email Header Data</a:t>
            </a:r>
          </a:p>
          <a:p>
            <a:r>
              <a:rPr lang="en-US" altLang="en-US" dirty="0"/>
              <a:t>Viruses and Malware</a:t>
            </a:r>
          </a:p>
          <a:p>
            <a:r>
              <a:rPr lang="en-US" altLang="en-US" dirty="0"/>
              <a:t>Social Engineering</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4752" y="1779587"/>
            <a:ext cx="412432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9530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0"/>
            <a:ext cx="10515600" cy="582729"/>
          </a:xfrm>
        </p:spPr>
        <p:txBody>
          <a:bodyPr>
            <a:normAutofit fontScale="90000"/>
          </a:bodyPr>
          <a:lstStyle/>
          <a:p>
            <a:r>
              <a:rPr lang="en-US" dirty="0"/>
              <a:t>Email Spoofing</a:t>
            </a:r>
          </a:p>
        </p:txBody>
      </p:sp>
      <p:sp>
        <p:nvSpPr>
          <p:cNvPr id="3" name="Content Placeholder 2"/>
          <p:cNvSpPr>
            <a:spLocks noGrp="1"/>
          </p:cNvSpPr>
          <p:nvPr>
            <p:ph idx="1"/>
          </p:nvPr>
        </p:nvSpPr>
        <p:spPr/>
        <p:txBody>
          <a:bodyPr>
            <a:normAutofit/>
          </a:bodyPr>
          <a:lstStyle/>
          <a:p>
            <a:r>
              <a:rPr lang="en-US" dirty="0"/>
              <a:t>Also called Business Email Compromise, email spoofing typically uses an email address that mimics a trusted party, such as a manager, executive or co-worker, and can be difficult to recognize (especially on mobile devices).</a:t>
            </a:r>
          </a:p>
          <a:p>
            <a:r>
              <a:rPr lang="en-US" dirty="0"/>
              <a:t>Typically these scams involve a wire transfer or request for sensitive files, such as W-2s or legal documents.</a:t>
            </a:r>
          </a:p>
          <a:p>
            <a:r>
              <a:rPr lang="en-US" dirty="0"/>
              <a:t>There is usually some urgency involved to prevent the recipient from following up on the request directly or following procedures.</a:t>
            </a:r>
          </a:p>
        </p:txBody>
      </p:sp>
    </p:spTree>
    <p:extLst>
      <p:ext uri="{BB962C8B-B14F-4D97-AF65-F5344CB8AC3E}">
        <p14:creationId xmlns:p14="http://schemas.microsoft.com/office/powerpoint/2010/main" val="1838948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71938"/>
          </a:xfrm>
        </p:spPr>
        <p:txBody>
          <a:bodyPr>
            <a:normAutofit fontScale="90000"/>
          </a:bodyPr>
          <a:lstStyle/>
          <a:p>
            <a:r>
              <a:rPr lang="en-US" dirty="0"/>
              <a:t>Email Spoofing Example</a:t>
            </a:r>
          </a:p>
        </p:txBody>
      </p:sp>
      <p:pic>
        <p:nvPicPr>
          <p:cNvPr id="7" name="Picture 6">
            <a:extLst>
              <a:ext uri="{FF2B5EF4-FFF2-40B4-BE49-F238E27FC236}">
                <a16:creationId xmlns:a16="http://schemas.microsoft.com/office/drawing/2014/main" id="{63F2445B-5B63-6340-BB13-041ACF7035B1}"/>
              </a:ext>
            </a:extLst>
          </p:cNvPr>
          <p:cNvPicPr>
            <a:picLocks noChangeAspect="1"/>
          </p:cNvPicPr>
          <p:nvPr/>
        </p:nvPicPr>
        <p:blipFill>
          <a:blip r:embed="rId3"/>
          <a:stretch>
            <a:fillRect/>
          </a:stretch>
        </p:blipFill>
        <p:spPr>
          <a:xfrm>
            <a:off x="1481156" y="1256233"/>
            <a:ext cx="9229688" cy="5200713"/>
          </a:xfrm>
          <a:prstGeom prst="rect">
            <a:avLst/>
          </a:prstGeom>
        </p:spPr>
      </p:pic>
    </p:spTree>
    <p:extLst>
      <p:ext uri="{BB962C8B-B14F-4D97-AF65-F5344CB8AC3E}">
        <p14:creationId xmlns:p14="http://schemas.microsoft.com/office/powerpoint/2010/main" val="372244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3</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8"/>
            <a:ext cx="10163502" cy="658368"/>
          </a:xfrm>
        </p:spPr>
        <p:txBody>
          <a:bodyPr>
            <a:normAutofit/>
          </a:bodyPr>
          <a:lstStyle/>
          <a:p>
            <a:r>
              <a:rPr lang="en-US" dirty="0"/>
              <a:t>Browser Attacks</a:t>
            </a:r>
            <a:r>
              <a:rPr lang="en-US" sz="3600" dirty="0"/>
              <a:t> </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Browsers are standard, straightforward pieces of software that expose users to significantly greater security threats than most other kinds of software.</a:t>
            </a:r>
          </a:p>
          <a:p>
            <a:r>
              <a:rPr lang="en-US" altLang="en-US" dirty="0"/>
              <a:t>Being a popular target, they present many vulnerabilities for attack.</a:t>
            </a:r>
          </a:p>
          <a:p>
            <a:r>
              <a:rPr lang="en-US" altLang="en-US" dirty="0"/>
              <a:t>Popular attack types:</a:t>
            </a:r>
          </a:p>
          <a:p>
            <a:pPr lvl="1"/>
            <a:r>
              <a:rPr lang="en-US" altLang="en-US" dirty="0"/>
              <a:t>Man-in-the-Browser</a:t>
            </a:r>
          </a:p>
          <a:p>
            <a:pPr lvl="1"/>
            <a:r>
              <a:rPr lang="en-US" altLang="en-US" dirty="0"/>
              <a:t>Keystroke Logger</a:t>
            </a:r>
          </a:p>
          <a:p>
            <a:pPr lvl="1"/>
            <a:r>
              <a:rPr lang="en-US" altLang="en-US" dirty="0"/>
              <a:t>Page-in-the-Middle</a:t>
            </a:r>
          </a:p>
          <a:p>
            <a:pPr lvl="1"/>
            <a:r>
              <a:rPr lang="en-US" altLang="en-US" dirty="0"/>
              <a:t>Program Download Substitution</a:t>
            </a:r>
          </a:p>
          <a:p>
            <a:pPr lvl="1"/>
            <a:r>
              <a:rPr lang="en-US" altLang="en-US" dirty="0"/>
              <a:t>User-in-the-Middle</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937654" y="1959615"/>
            <a:ext cx="4876416" cy="347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96599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0"/>
            <a:ext cx="10515600" cy="549275"/>
          </a:xfrm>
        </p:spPr>
        <p:txBody>
          <a:bodyPr>
            <a:normAutofit fontScale="90000"/>
          </a:bodyPr>
          <a:lstStyle/>
          <a:p>
            <a:r>
              <a:rPr lang="en-US" dirty="0"/>
              <a:t>Phishing</a:t>
            </a:r>
          </a:p>
        </p:txBody>
      </p:sp>
      <p:sp>
        <p:nvSpPr>
          <p:cNvPr id="3" name="Content Placeholder 2"/>
          <p:cNvSpPr>
            <a:spLocks noGrp="1"/>
          </p:cNvSpPr>
          <p:nvPr>
            <p:ph idx="1"/>
          </p:nvPr>
        </p:nvSpPr>
        <p:spPr>
          <a:xfrm>
            <a:off x="838200" y="1535693"/>
            <a:ext cx="10515600" cy="4351338"/>
          </a:xfrm>
        </p:spPr>
        <p:txBody>
          <a:bodyPr>
            <a:normAutofit fontScale="92500" lnSpcReduction="20000"/>
          </a:bodyPr>
          <a:lstStyle/>
          <a:p>
            <a:r>
              <a:rPr lang="en-US" b="1" dirty="0"/>
              <a:t>Phishing</a:t>
            </a:r>
            <a:r>
              <a:rPr lang="en-US" dirty="0"/>
              <a:t> is the attempt to obtain sensitive information such as usernames, passwords, and credit card details (and, indirectly, money), often for malicious reasons, by disguising as a trustworthy entity in an electronic communication. </a:t>
            </a:r>
            <a:r>
              <a:rPr lang="en-US" sz="2100" dirty="0"/>
              <a:t>(Wikipedia - </a:t>
            </a:r>
            <a:r>
              <a:rPr lang="en-US" sz="2100" dirty="0">
                <a:hlinkClick r:id="rId2"/>
              </a:rPr>
              <a:t>https://en.wikipedia.org/wiki/Phishing</a:t>
            </a:r>
            <a:r>
              <a:rPr lang="en-US" sz="2100" dirty="0"/>
              <a:t> )</a:t>
            </a:r>
          </a:p>
          <a:p>
            <a:r>
              <a:rPr lang="en-US" dirty="0"/>
              <a:t>Common phishing scams attempt to use coercion or scare tactics to get you to enter your username and password into a phony web site, such as:</a:t>
            </a:r>
          </a:p>
          <a:p>
            <a:pPr lvl="1">
              <a:buFont typeface="Arial" charset="0"/>
              <a:buChar char="•"/>
            </a:pPr>
            <a:r>
              <a:rPr lang="en-US" dirty="0"/>
              <a:t>A “required action” as a part of a system or quota upgrade</a:t>
            </a:r>
          </a:p>
          <a:p>
            <a:pPr lvl="1">
              <a:buFont typeface="Arial" charset="0"/>
              <a:buChar char="•"/>
            </a:pPr>
            <a:r>
              <a:rPr lang="en-US" dirty="0"/>
              <a:t>A “required action” to prevent email account closure</a:t>
            </a:r>
          </a:p>
          <a:p>
            <a:pPr lvl="1">
              <a:buFont typeface="Arial" charset="0"/>
              <a:buChar char="•"/>
            </a:pPr>
            <a:r>
              <a:rPr lang="en-US" dirty="0"/>
              <a:t>A “trusted” vendor, such as a fake Dropbox or Google alert</a:t>
            </a:r>
          </a:p>
          <a:p>
            <a:pPr lvl="1">
              <a:buFont typeface="Arial" charset="0"/>
              <a:buChar char="•"/>
            </a:pPr>
            <a:r>
              <a:rPr lang="en-US" dirty="0"/>
              <a:t>A “legitimate” banking alert</a:t>
            </a:r>
          </a:p>
          <a:p>
            <a:r>
              <a:rPr lang="en-US" dirty="0"/>
              <a:t>Once they have your password, phishers use your account credentials to send more phishing messages, change financial account information or redirect checks/deposits.</a:t>
            </a:r>
          </a:p>
        </p:txBody>
      </p:sp>
    </p:spTree>
    <p:extLst>
      <p:ext uri="{BB962C8B-B14F-4D97-AF65-F5344CB8AC3E}">
        <p14:creationId xmlns:p14="http://schemas.microsoft.com/office/powerpoint/2010/main" val="4166425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077" y="176561"/>
            <a:ext cx="8229600" cy="682083"/>
          </a:xfrm>
        </p:spPr>
        <p:txBody>
          <a:bodyPr>
            <a:normAutofit fontScale="90000"/>
          </a:bodyPr>
          <a:lstStyle/>
          <a:p>
            <a:r>
              <a:rPr lang="en-US" dirty="0"/>
              <a:t>Types of Phishing Attacks</a:t>
            </a:r>
          </a:p>
        </p:txBody>
      </p:sp>
      <p:sp>
        <p:nvSpPr>
          <p:cNvPr id="3" name="TextBox 2"/>
          <p:cNvSpPr txBox="1"/>
          <p:nvPr/>
        </p:nvSpPr>
        <p:spPr>
          <a:xfrm>
            <a:off x="866077" y="1104624"/>
            <a:ext cx="10095571" cy="1446550"/>
          </a:xfrm>
          <a:prstGeom prst="rect">
            <a:avLst/>
          </a:prstGeom>
          <a:noFill/>
        </p:spPr>
        <p:txBody>
          <a:bodyPr wrap="square" rtlCol="0">
            <a:spAutoFit/>
          </a:bodyPr>
          <a:lstStyle/>
          <a:p>
            <a:r>
              <a:rPr lang="en-US" sz="2200" b="1" dirty="0"/>
              <a:t>Spear phishing </a:t>
            </a:r>
            <a:r>
              <a:rPr lang="en-US" sz="2200" dirty="0"/>
              <a:t>- Phishing attempts directed at specific individuals or companies have been termed spear phishing. Attackers may gather personal information (social engineering) about their targets to increase their probability of success. This technique is, by far, the most successful on the internet today, accounting for 91% of attacks.</a:t>
            </a:r>
          </a:p>
        </p:txBody>
      </p:sp>
      <p:sp>
        <p:nvSpPr>
          <p:cNvPr id="5" name="TextBox 4"/>
          <p:cNvSpPr txBox="1"/>
          <p:nvPr/>
        </p:nvSpPr>
        <p:spPr>
          <a:xfrm>
            <a:off x="866077" y="2658296"/>
            <a:ext cx="10775795" cy="1785104"/>
          </a:xfrm>
          <a:prstGeom prst="rect">
            <a:avLst/>
          </a:prstGeom>
          <a:noFill/>
        </p:spPr>
        <p:txBody>
          <a:bodyPr wrap="square" rtlCol="0">
            <a:spAutoFit/>
          </a:bodyPr>
          <a:lstStyle/>
          <a:p>
            <a:r>
              <a:rPr lang="en-US" sz="2200" b="1" dirty="0"/>
              <a:t>Clone phishing </a:t>
            </a:r>
            <a:r>
              <a:rPr lang="en-US" sz="2200" dirty="0"/>
              <a:t>- A type of phishing attack whereby a legitimate, and previously delivered email containing an attachment or link has had its content and recipient address(es) taken and used to create an almost identical or cloned email. The attachment or link within the email is replaced with a malicious version and then sent from an email address spoofed to appear to come from the original sender. </a:t>
            </a:r>
          </a:p>
        </p:txBody>
      </p:sp>
      <p:sp>
        <p:nvSpPr>
          <p:cNvPr id="4" name="Rectangle 3">
            <a:extLst>
              <a:ext uri="{FF2B5EF4-FFF2-40B4-BE49-F238E27FC236}">
                <a16:creationId xmlns:a16="http://schemas.microsoft.com/office/drawing/2014/main" id="{5583E184-7093-D446-9338-502AAABE11DC}"/>
              </a:ext>
            </a:extLst>
          </p:cNvPr>
          <p:cNvSpPr/>
          <p:nvPr/>
        </p:nvSpPr>
        <p:spPr>
          <a:xfrm>
            <a:off x="866077" y="4641892"/>
            <a:ext cx="10775794" cy="1785104"/>
          </a:xfrm>
          <a:prstGeom prst="rect">
            <a:avLst/>
          </a:prstGeom>
        </p:spPr>
        <p:txBody>
          <a:bodyPr wrap="square">
            <a:spAutoFit/>
          </a:bodyPr>
          <a:lstStyle/>
          <a:p>
            <a:r>
              <a:rPr lang="en-US" sz="2200" b="1" dirty="0"/>
              <a:t>Voice Phishing </a:t>
            </a:r>
            <a:r>
              <a:rPr lang="en-US" sz="2200" dirty="0"/>
              <a:t>- Voice phishing is the criminal practice of using social engineering over the telephone system to gain access to personal and financial information from the public for the purpose of financial reward. Sometimes referred to as </a:t>
            </a:r>
            <a:r>
              <a:rPr lang="en-US" sz="2200" b="1" dirty="0"/>
              <a:t>'vishing</a:t>
            </a:r>
            <a:r>
              <a:rPr lang="en-US" sz="2200" dirty="0"/>
              <a:t>’, Voice phishing is typically used to steal credit card numbers or other information used in identity theft schemes from individuals.</a:t>
            </a:r>
          </a:p>
        </p:txBody>
      </p:sp>
    </p:spTree>
    <p:extLst>
      <p:ext uri="{BB962C8B-B14F-4D97-AF65-F5344CB8AC3E}">
        <p14:creationId xmlns:p14="http://schemas.microsoft.com/office/powerpoint/2010/main" val="2869386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984" y="178691"/>
            <a:ext cx="8229600" cy="682083"/>
          </a:xfrm>
        </p:spPr>
        <p:txBody>
          <a:bodyPr>
            <a:normAutofit fontScale="90000"/>
          </a:bodyPr>
          <a:lstStyle/>
          <a:p>
            <a:r>
              <a:rPr lang="en-US" dirty="0"/>
              <a:t>Types of Phishing Attacks</a:t>
            </a:r>
          </a:p>
        </p:txBody>
      </p:sp>
      <p:sp>
        <p:nvSpPr>
          <p:cNvPr id="3" name="Content Placeholder 2"/>
          <p:cNvSpPr>
            <a:spLocks noGrp="1"/>
          </p:cNvSpPr>
          <p:nvPr>
            <p:ph idx="1"/>
          </p:nvPr>
        </p:nvSpPr>
        <p:spPr>
          <a:xfrm>
            <a:off x="1096535" y="1538870"/>
            <a:ext cx="10210801" cy="2438399"/>
          </a:xfrm>
        </p:spPr>
        <p:txBody>
          <a:bodyPr>
            <a:normAutofit/>
          </a:bodyPr>
          <a:lstStyle/>
          <a:p>
            <a:pPr marL="0" indent="0">
              <a:buNone/>
            </a:pPr>
            <a:r>
              <a:rPr lang="en-US" sz="2200" b="1" dirty="0"/>
              <a:t>Social Engineering </a:t>
            </a:r>
            <a:r>
              <a:rPr lang="en-US" sz="2200" dirty="0"/>
              <a:t>- On your Facebook profile or LinkedIn profile, you can find: Name, Date of Birth, Location, Workplace, Interests, Hobbies, Skills, your Relationship Status, Telephone Number, Email Address and Favorite Food. This is everything a Cybercriminal needs in order to fool you into thinking that the message or email is legitimate. </a:t>
            </a:r>
          </a:p>
        </p:txBody>
      </p:sp>
      <p:sp>
        <p:nvSpPr>
          <p:cNvPr id="5" name="TextBox 4"/>
          <p:cNvSpPr txBox="1"/>
          <p:nvPr/>
        </p:nvSpPr>
        <p:spPr>
          <a:xfrm>
            <a:off x="1096536" y="3672469"/>
            <a:ext cx="10099288" cy="2062103"/>
          </a:xfrm>
          <a:prstGeom prst="rect">
            <a:avLst/>
          </a:prstGeom>
          <a:noFill/>
        </p:spPr>
        <p:txBody>
          <a:bodyPr wrap="square" rtlCol="0">
            <a:spAutoFit/>
          </a:bodyPr>
          <a:lstStyle/>
          <a:p>
            <a:r>
              <a:rPr lang="en-US" sz="2200" b="1" dirty="0"/>
              <a:t>Link Manipulation </a:t>
            </a:r>
            <a:r>
              <a:rPr lang="en-US" sz="2200" dirty="0"/>
              <a:t>- Most methods of phishing use some form of deception designed to make a link in an email appear to belong to the spoofed organization or person. Misspelled URLs or the use of subdomains are common tricks used by phishers. Many email clients or web browsers will show previews of where a link will take the user in the bottom left of the screen or while hovering the mouse cursor over a link. </a:t>
            </a:r>
          </a:p>
          <a:p>
            <a:endParaRPr lang="en-US" dirty="0"/>
          </a:p>
        </p:txBody>
      </p:sp>
    </p:spTree>
    <p:extLst>
      <p:ext uri="{BB962C8B-B14F-4D97-AF65-F5344CB8AC3E}">
        <p14:creationId xmlns:p14="http://schemas.microsoft.com/office/powerpoint/2010/main" val="1161486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8DA2-AAB7-4184-AEB7-5C6157BE1C06}"/>
              </a:ext>
            </a:extLst>
          </p:cNvPr>
          <p:cNvSpPr>
            <a:spLocks noGrp="1"/>
          </p:cNvSpPr>
          <p:nvPr>
            <p:ph type="title"/>
          </p:nvPr>
        </p:nvSpPr>
        <p:spPr/>
        <p:txBody>
          <a:bodyPr/>
          <a:lstStyle/>
          <a:p>
            <a:r>
              <a:rPr lang="en-US" dirty="0"/>
              <a:t>Spear Phishing</a:t>
            </a:r>
          </a:p>
        </p:txBody>
      </p:sp>
      <p:sp>
        <p:nvSpPr>
          <p:cNvPr id="3" name="Content Placeholder 2">
            <a:extLst>
              <a:ext uri="{FF2B5EF4-FFF2-40B4-BE49-F238E27FC236}">
                <a16:creationId xmlns:a16="http://schemas.microsoft.com/office/drawing/2014/main" id="{B545B2CA-7381-4E28-BA76-71D6F1D8F61A}"/>
              </a:ext>
            </a:extLst>
          </p:cNvPr>
          <p:cNvSpPr>
            <a:spLocks noGrp="1"/>
          </p:cNvSpPr>
          <p:nvPr>
            <p:ph idx="1"/>
          </p:nvPr>
        </p:nvSpPr>
        <p:spPr>
          <a:xfrm>
            <a:off x="1097280" y="1845734"/>
            <a:ext cx="4229322" cy="4023360"/>
          </a:xfrm>
        </p:spPr>
        <p:txBody>
          <a:bodyPr/>
          <a:lstStyle/>
          <a:p>
            <a:r>
              <a:rPr lang="en-US" dirty="0"/>
              <a:t>Special class of phishing</a:t>
            </a:r>
          </a:p>
          <a:p>
            <a:pPr lvl="1"/>
            <a:r>
              <a:rPr lang="en-US" dirty="0"/>
              <a:t>Constructed in a very specific way</a:t>
            </a:r>
          </a:p>
          <a:p>
            <a:pPr lvl="1"/>
            <a:r>
              <a:rPr lang="en-US" dirty="0"/>
              <a:t>Directly target to specific individual</a:t>
            </a:r>
          </a:p>
          <a:p>
            <a:endParaRPr lang="en-US" dirty="0"/>
          </a:p>
        </p:txBody>
      </p:sp>
      <p:pic>
        <p:nvPicPr>
          <p:cNvPr id="7" name="Picture 6">
            <a:extLst>
              <a:ext uri="{FF2B5EF4-FFF2-40B4-BE49-F238E27FC236}">
                <a16:creationId xmlns:a16="http://schemas.microsoft.com/office/drawing/2014/main" id="{9B7DBC3F-C72D-4C71-BB45-7FA21E0F519B}"/>
              </a:ext>
            </a:extLst>
          </p:cNvPr>
          <p:cNvPicPr>
            <a:picLocks noChangeAspect="1"/>
          </p:cNvPicPr>
          <p:nvPr/>
        </p:nvPicPr>
        <p:blipFill>
          <a:blip r:embed="rId2"/>
          <a:stretch>
            <a:fillRect/>
          </a:stretch>
        </p:blipFill>
        <p:spPr>
          <a:xfrm>
            <a:off x="5202314" y="286603"/>
            <a:ext cx="6927542" cy="5984682"/>
          </a:xfrm>
          <a:prstGeom prst="rect">
            <a:avLst/>
          </a:prstGeom>
        </p:spPr>
      </p:pic>
    </p:spTree>
    <p:extLst>
      <p:ext uri="{BB962C8B-B14F-4D97-AF65-F5344CB8AC3E}">
        <p14:creationId xmlns:p14="http://schemas.microsoft.com/office/powerpoint/2010/main" val="2690419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9120"/>
            <a:ext cx="8229600" cy="571503"/>
          </a:xfrm>
        </p:spPr>
        <p:txBody>
          <a:bodyPr>
            <a:normAutofit/>
          </a:bodyPr>
          <a:lstStyle/>
          <a:p>
            <a:r>
              <a:rPr lang="en-US" sz="3200" dirty="0"/>
              <a:t>Examples of Phishing Attacks</a:t>
            </a:r>
          </a:p>
        </p:txBody>
      </p:sp>
      <p:sp>
        <p:nvSpPr>
          <p:cNvPr id="3" name="Content Placeholder 2"/>
          <p:cNvSpPr>
            <a:spLocks noGrp="1"/>
          </p:cNvSpPr>
          <p:nvPr>
            <p:ph idx="1"/>
          </p:nvPr>
        </p:nvSpPr>
        <p:spPr>
          <a:xfrm>
            <a:off x="914400" y="628252"/>
            <a:ext cx="2152185" cy="565886"/>
          </a:xfrm>
        </p:spPr>
        <p:txBody>
          <a:bodyPr/>
          <a:lstStyle/>
          <a:p>
            <a:pPr marL="0" indent="0" algn="ctr">
              <a:buNone/>
            </a:pPr>
            <a:r>
              <a:rPr lang="en-US" sz="2400" dirty="0"/>
              <a:t>Spear Phishing</a:t>
            </a:r>
          </a:p>
          <a:p>
            <a:pPr algn="ctr"/>
            <a:endParaRPr lang="en-US" dirty="0"/>
          </a:p>
        </p:txBody>
      </p:sp>
      <p:sp>
        <p:nvSpPr>
          <p:cNvPr id="4" name="TextBox 3"/>
          <p:cNvSpPr txBox="1"/>
          <p:nvPr/>
        </p:nvSpPr>
        <p:spPr>
          <a:xfrm>
            <a:off x="914400" y="1283197"/>
            <a:ext cx="4539916" cy="5016758"/>
          </a:xfrm>
          <a:prstGeom prst="rect">
            <a:avLst/>
          </a:prstGeom>
          <a:noFill/>
        </p:spPr>
        <p:txBody>
          <a:bodyPr wrap="square" rtlCol="0">
            <a:spAutoFit/>
          </a:bodyPr>
          <a:lstStyle/>
          <a:p>
            <a:pPr marL="342900" indent="-342900">
              <a:buFont typeface="+mj-lt"/>
              <a:buAutoNum type="arabicPeriod"/>
            </a:pPr>
            <a:r>
              <a:rPr lang="en-US" sz="1600" dirty="0"/>
              <a:t>The first question you have to ask is, “</a:t>
            </a:r>
            <a:r>
              <a:rPr lang="en-US" sz="1600" b="1" dirty="0"/>
              <a:t>Do I know this person</a:t>
            </a:r>
            <a:r>
              <a:rPr lang="en-US" sz="1600" dirty="0"/>
              <a:t>?” or “</a:t>
            </a:r>
            <a:r>
              <a:rPr lang="en-US" sz="1600" b="1" dirty="0"/>
              <a:t>Am I expecting an email from the person</a:t>
            </a:r>
            <a:r>
              <a:rPr lang="en-US" sz="1600" dirty="0"/>
              <a:t>?” If you answered no to either question, you must take a harder look at other aspects of the email</a:t>
            </a:r>
          </a:p>
          <a:p>
            <a:pPr marL="342900" indent="-342900">
              <a:buFont typeface="+mj-lt"/>
              <a:buAutoNum type="arabicPeriod"/>
            </a:pPr>
            <a:r>
              <a:rPr lang="en-US" sz="1600" dirty="0"/>
              <a:t> A  large amount of phishing emails will blank out the To: or Cc: fields so that you cannot see that this is a mass email to a large group of people. </a:t>
            </a:r>
          </a:p>
          <a:p>
            <a:pPr marL="342900" indent="-342900">
              <a:buFont typeface="+mj-lt"/>
              <a:buAutoNum type="arabicPeriod"/>
            </a:pPr>
            <a:r>
              <a:rPr lang="en-US" sz="1600" dirty="0"/>
              <a:t>Phishing emails will often come with subjects that are in all capitals or have multiple exclamation marks in order for you to think that this email is important or that you should take the recommended action within the email. </a:t>
            </a:r>
          </a:p>
          <a:p>
            <a:pPr marL="342900" indent="-342900">
              <a:buFont typeface="+mj-lt"/>
              <a:buAutoNum type="arabicPeriod"/>
            </a:pPr>
            <a:r>
              <a:rPr lang="en-US" sz="1600" b="1" dirty="0"/>
              <a:t>Hovering</a:t>
            </a:r>
            <a:r>
              <a:rPr lang="en-US" sz="1600" dirty="0"/>
              <a:t> </a:t>
            </a:r>
            <a:r>
              <a:rPr lang="en-US" sz="1600" b="1" dirty="0"/>
              <a:t>your mouse over the link</a:t>
            </a:r>
            <a:r>
              <a:rPr lang="en-US" sz="1600" dirty="0"/>
              <a:t>, you can see that this is not taking you to a valdosta.edu address, but rather to an external site. This site would either prompt you for a password, then steal that password, or would download a malicious file infecting your computer.</a:t>
            </a:r>
          </a:p>
        </p:txBody>
      </p:sp>
      <p:pic>
        <p:nvPicPr>
          <p:cNvPr id="6" name="Picture 5">
            <a:extLst>
              <a:ext uri="{FF2B5EF4-FFF2-40B4-BE49-F238E27FC236}">
                <a16:creationId xmlns:a16="http://schemas.microsoft.com/office/drawing/2014/main" id="{6C708623-806D-4B41-B79B-409CD06551C9}"/>
              </a:ext>
            </a:extLst>
          </p:cNvPr>
          <p:cNvPicPr>
            <a:picLocks noChangeAspect="1"/>
          </p:cNvPicPr>
          <p:nvPr/>
        </p:nvPicPr>
        <p:blipFill>
          <a:blip r:embed="rId2"/>
          <a:stretch>
            <a:fillRect/>
          </a:stretch>
        </p:blipFill>
        <p:spPr>
          <a:xfrm>
            <a:off x="5707314" y="1458343"/>
            <a:ext cx="6484686" cy="4666466"/>
          </a:xfrm>
          <a:prstGeom prst="rect">
            <a:avLst/>
          </a:prstGeom>
        </p:spPr>
      </p:pic>
    </p:spTree>
    <p:extLst>
      <p:ext uri="{BB962C8B-B14F-4D97-AF65-F5344CB8AC3E}">
        <p14:creationId xmlns:p14="http://schemas.microsoft.com/office/powerpoint/2010/main" val="4183375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49" y="132768"/>
            <a:ext cx="8229600" cy="609601"/>
          </a:xfrm>
        </p:spPr>
        <p:txBody>
          <a:bodyPr>
            <a:normAutofit/>
          </a:bodyPr>
          <a:lstStyle/>
          <a:p>
            <a:r>
              <a:rPr lang="en-US" sz="3200" dirty="0"/>
              <a:t>Examples of Phishing Attacks</a:t>
            </a:r>
          </a:p>
        </p:txBody>
      </p:sp>
      <p:sp>
        <p:nvSpPr>
          <p:cNvPr id="3" name="Content Placeholder 2"/>
          <p:cNvSpPr>
            <a:spLocks noGrp="1"/>
          </p:cNvSpPr>
          <p:nvPr>
            <p:ph idx="1"/>
          </p:nvPr>
        </p:nvSpPr>
        <p:spPr>
          <a:xfrm>
            <a:off x="684597" y="720377"/>
            <a:ext cx="2331462" cy="450696"/>
          </a:xfrm>
        </p:spPr>
        <p:txBody>
          <a:bodyPr>
            <a:normAutofit/>
          </a:bodyPr>
          <a:lstStyle/>
          <a:p>
            <a:pPr marL="0" indent="0" algn="ctr">
              <a:buNone/>
            </a:pPr>
            <a:r>
              <a:rPr lang="en-US" sz="2400" dirty="0"/>
              <a:t>Clone Phishing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69236" y="1234070"/>
            <a:ext cx="6912243" cy="37162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4919" y="4088011"/>
            <a:ext cx="8739892" cy="2769989"/>
          </a:xfrm>
          <a:prstGeom prst="rect">
            <a:avLst/>
          </a:prstGeom>
          <a:solidFill>
            <a:schemeClr val="bg1"/>
          </a:solidFill>
        </p:spPr>
        <p:txBody>
          <a:bodyPr wrap="square" rtlCol="0">
            <a:spAutoFit/>
          </a:bodyPr>
          <a:lstStyle/>
          <a:p>
            <a:pPr marL="342900" indent="-342900">
              <a:buAutoNum type="arabicPeriod"/>
            </a:pPr>
            <a:r>
              <a:rPr lang="en-US" sz="1600" dirty="0"/>
              <a:t>These emails are harder to spot because they look exactly like legitimate emails you would normally receive. The first cue that something is not right with this email is the sender. It is a generic address, member@ebay.com.  You would never see this from a legitimate email, you would see the username of the buyer/seller; e.g.; valdostarocks@ebay.com</a:t>
            </a:r>
          </a:p>
          <a:p>
            <a:pPr marL="342900" indent="-342900">
              <a:buAutoNum type="arabicPeriod"/>
            </a:pPr>
            <a:r>
              <a:rPr lang="en-US" sz="1600" dirty="0"/>
              <a:t>The question you have to ask yourself is did I buy anything from </a:t>
            </a:r>
            <a:r>
              <a:rPr lang="en-US" sz="1600" dirty="0" err="1"/>
              <a:t>ebay</a:t>
            </a:r>
            <a:r>
              <a:rPr lang="en-US" sz="1600" dirty="0"/>
              <a:t> recently, and if I did, is this what I purchased? If no to these questions, then you more than likely have a phishing email.</a:t>
            </a:r>
          </a:p>
          <a:p>
            <a:pPr marL="342900" indent="-342900">
              <a:buAutoNum type="arabicPeriod"/>
            </a:pPr>
            <a:r>
              <a:rPr lang="en-US" sz="1600" dirty="0"/>
              <a:t>The last piece is the most critical in seeing if the email is in fact a phishing email. If you </a:t>
            </a:r>
            <a:r>
              <a:rPr lang="en-US" sz="1600" b="1" dirty="0"/>
              <a:t>hover your mouse</a:t>
            </a:r>
            <a:r>
              <a:rPr lang="en-US" sz="1600" dirty="0"/>
              <a:t> over the button it is wanting you to press, you see that this is not taking you to an ebay.com site, but rather an external site that will more than likely try to steal your </a:t>
            </a:r>
            <a:r>
              <a:rPr lang="en-US" sz="1600" dirty="0" err="1"/>
              <a:t>ebay</a:t>
            </a:r>
            <a:r>
              <a:rPr lang="en-US" sz="1600" dirty="0"/>
              <a:t> credentials. </a:t>
            </a:r>
          </a:p>
          <a:p>
            <a:pPr marL="342900" indent="-342900">
              <a:buFontTx/>
              <a:buAutoNum type="arabicPeriod"/>
            </a:pPr>
            <a:r>
              <a:rPr lang="en-US" sz="1600" dirty="0"/>
              <a:t>The signature often will end in a generic sign off as to not arouse suspicion as to the sender.</a:t>
            </a:r>
          </a:p>
          <a:p>
            <a:pPr marL="342900" indent="-342900">
              <a:buAutoNum type="arabicPeriod"/>
            </a:pPr>
            <a:endParaRPr lang="en-US" sz="1400" dirty="0"/>
          </a:p>
        </p:txBody>
      </p:sp>
    </p:spTree>
    <p:extLst>
      <p:ext uri="{BB962C8B-B14F-4D97-AF65-F5344CB8AC3E}">
        <p14:creationId xmlns:p14="http://schemas.microsoft.com/office/powerpoint/2010/main" val="2349249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49" y="132768"/>
            <a:ext cx="8229600" cy="609601"/>
          </a:xfrm>
        </p:spPr>
        <p:txBody>
          <a:bodyPr>
            <a:normAutofit/>
          </a:bodyPr>
          <a:lstStyle/>
          <a:p>
            <a:r>
              <a:rPr lang="en-US" sz="3200" dirty="0"/>
              <a:t>Examples of Phishing Attacks</a:t>
            </a:r>
          </a:p>
        </p:txBody>
      </p:sp>
      <p:sp>
        <p:nvSpPr>
          <p:cNvPr id="3" name="Content Placeholder 2"/>
          <p:cNvSpPr>
            <a:spLocks noGrp="1"/>
          </p:cNvSpPr>
          <p:nvPr>
            <p:ph idx="1"/>
          </p:nvPr>
        </p:nvSpPr>
        <p:spPr>
          <a:xfrm>
            <a:off x="684597" y="720377"/>
            <a:ext cx="2331462" cy="450696"/>
          </a:xfrm>
        </p:spPr>
        <p:txBody>
          <a:bodyPr>
            <a:normAutofit/>
          </a:bodyPr>
          <a:lstStyle/>
          <a:p>
            <a:pPr marL="0" indent="0" algn="ctr">
              <a:buNone/>
            </a:pPr>
            <a:r>
              <a:rPr lang="en-US" sz="2400" dirty="0"/>
              <a:t>Clone Phishing</a:t>
            </a:r>
          </a:p>
        </p:txBody>
      </p:sp>
      <p:pic>
        <p:nvPicPr>
          <p:cNvPr id="6" name="Picture 5">
            <a:extLst>
              <a:ext uri="{FF2B5EF4-FFF2-40B4-BE49-F238E27FC236}">
                <a16:creationId xmlns:a16="http://schemas.microsoft.com/office/drawing/2014/main" id="{B9EDF409-4957-FD4E-A7AF-77B8E613F8EB}"/>
              </a:ext>
            </a:extLst>
          </p:cNvPr>
          <p:cNvPicPr>
            <a:picLocks noChangeAspect="1"/>
          </p:cNvPicPr>
          <p:nvPr/>
        </p:nvPicPr>
        <p:blipFill>
          <a:blip r:embed="rId3"/>
          <a:stretch>
            <a:fillRect/>
          </a:stretch>
        </p:blipFill>
        <p:spPr>
          <a:xfrm>
            <a:off x="1759565" y="1329978"/>
            <a:ext cx="7297084" cy="5203658"/>
          </a:xfrm>
          <a:prstGeom prst="rect">
            <a:avLst/>
          </a:prstGeom>
        </p:spPr>
      </p:pic>
    </p:spTree>
    <p:extLst>
      <p:ext uri="{BB962C8B-B14F-4D97-AF65-F5344CB8AC3E}">
        <p14:creationId xmlns:p14="http://schemas.microsoft.com/office/powerpoint/2010/main" val="4000331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533"/>
            <a:ext cx="8229600" cy="655638"/>
          </a:xfrm>
        </p:spPr>
        <p:txBody>
          <a:bodyPr>
            <a:normAutofit/>
          </a:bodyPr>
          <a:lstStyle/>
          <a:p>
            <a:r>
              <a:rPr lang="en-US" sz="3200" dirty="0"/>
              <a:t>Examples of Phishing Attacks</a:t>
            </a:r>
          </a:p>
        </p:txBody>
      </p:sp>
      <p:sp>
        <p:nvSpPr>
          <p:cNvPr id="3" name="Content Placeholder 2"/>
          <p:cNvSpPr>
            <a:spLocks noGrp="1"/>
          </p:cNvSpPr>
          <p:nvPr>
            <p:ph idx="1"/>
          </p:nvPr>
        </p:nvSpPr>
        <p:spPr>
          <a:xfrm>
            <a:off x="800098" y="684114"/>
            <a:ext cx="2496015" cy="533825"/>
          </a:xfrm>
        </p:spPr>
        <p:txBody>
          <a:bodyPr>
            <a:normAutofit/>
          </a:bodyPr>
          <a:lstStyle/>
          <a:p>
            <a:pPr marL="0" indent="0" algn="ctr">
              <a:buNone/>
            </a:pPr>
            <a:r>
              <a:rPr lang="en-US" sz="2400" dirty="0"/>
              <a:t>Link manipulation</a:t>
            </a:r>
          </a:p>
        </p:txBody>
      </p:sp>
      <p:sp>
        <p:nvSpPr>
          <p:cNvPr id="6" name="TextBox 5"/>
          <p:cNvSpPr txBox="1"/>
          <p:nvPr/>
        </p:nvSpPr>
        <p:spPr>
          <a:xfrm>
            <a:off x="1239253" y="5117569"/>
            <a:ext cx="8534400" cy="1569660"/>
          </a:xfrm>
          <a:prstGeom prst="rect">
            <a:avLst/>
          </a:prstGeom>
          <a:solidFill>
            <a:schemeClr val="bg1"/>
          </a:solidFill>
        </p:spPr>
        <p:txBody>
          <a:bodyPr wrap="square" rtlCol="0">
            <a:spAutoFit/>
          </a:bodyPr>
          <a:lstStyle/>
          <a:p>
            <a:pPr marL="342900" indent="-342900">
              <a:buAutoNum type="arabicPeriod"/>
            </a:pPr>
            <a:r>
              <a:rPr lang="en-US" sz="1600" dirty="0"/>
              <a:t>This is actually from a </a:t>
            </a:r>
            <a:r>
              <a:rPr lang="en-US" sz="1600" dirty="0" err="1"/>
              <a:t>linkedin.com</a:t>
            </a:r>
            <a:r>
              <a:rPr lang="en-US" sz="1600" dirty="0"/>
              <a:t> address, so first you have to ask whether or not this is from someone you know or someone that would be emailing you about your account. </a:t>
            </a:r>
          </a:p>
          <a:p>
            <a:pPr marL="342900" indent="-342900">
              <a:buAutoNum type="arabicPeriod"/>
            </a:pPr>
            <a:r>
              <a:rPr lang="en-US" sz="1600" dirty="0"/>
              <a:t>One again, cybercriminals will use a subject line trying to get your attention, often using all caps, catchy word or multiple exclamation marks. </a:t>
            </a:r>
          </a:p>
          <a:p>
            <a:pPr marL="342900" indent="-342900">
              <a:buAutoNum type="arabicPeriod"/>
            </a:pPr>
            <a:r>
              <a:rPr lang="en-US" sz="1600" b="1" dirty="0"/>
              <a:t>Hovering your mouse over the link</a:t>
            </a:r>
            <a:r>
              <a:rPr lang="en-US" sz="1600" dirty="0"/>
              <a:t>, you can see that this is not a legitimate </a:t>
            </a:r>
            <a:r>
              <a:rPr lang="en-US" sz="1600" dirty="0" err="1"/>
              <a:t>linkedin.com</a:t>
            </a:r>
            <a:r>
              <a:rPr lang="en-US" sz="1600" dirty="0"/>
              <a:t> link, but an external one designed to steal your information or install malicious software. </a:t>
            </a:r>
          </a:p>
        </p:txBody>
      </p:sp>
      <p:pic>
        <p:nvPicPr>
          <p:cNvPr id="5" name="Picture 4">
            <a:extLst>
              <a:ext uri="{FF2B5EF4-FFF2-40B4-BE49-F238E27FC236}">
                <a16:creationId xmlns:a16="http://schemas.microsoft.com/office/drawing/2014/main" id="{B960B274-74A5-D14F-97DE-B7E2CB687769}"/>
              </a:ext>
            </a:extLst>
          </p:cNvPr>
          <p:cNvPicPr>
            <a:picLocks noChangeAspect="1"/>
          </p:cNvPicPr>
          <p:nvPr/>
        </p:nvPicPr>
        <p:blipFill>
          <a:blip r:embed="rId2"/>
          <a:stretch>
            <a:fillRect/>
          </a:stretch>
        </p:blipFill>
        <p:spPr>
          <a:xfrm>
            <a:off x="2460846" y="1160503"/>
            <a:ext cx="5030818" cy="3858381"/>
          </a:xfrm>
          <a:prstGeom prst="rect">
            <a:avLst/>
          </a:prstGeom>
        </p:spPr>
      </p:pic>
    </p:spTree>
    <p:extLst>
      <p:ext uri="{BB962C8B-B14F-4D97-AF65-F5344CB8AC3E}">
        <p14:creationId xmlns:p14="http://schemas.microsoft.com/office/powerpoint/2010/main" val="4121929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972" y="739444"/>
            <a:ext cx="2839844" cy="522674"/>
          </a:xfrm>
        </p:spPr>
        <p:txBody>
          <a:bodyPr>
            <a:normAutofit/>
          </a:bodyPr>
          <a:lstStyle/>
          <a:p>
            <a:pPr marL="0" indent="0" algn="ctr">
              <a:buNone/>
            </a:pPr>
            <a:r>
              <a:rPr lang="en-US" sz="2400" dirty="0"/>
              <a:t>Social Engineering </a:t>
            </a:r>
          </a:p>
        </p:txBody>
      </p:sp>
      <p:pic>
        <p:nvPicPr>
          <p:cNvPr id="9218" name="Picture 2" descr="C:\Users\cvantine\Desktop\Phishing Proj\socialeng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758" y="1486912"/>
            <a:ext cx="3548116" cy="329926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cvantine\Desktop\Phishing Proj\socialenge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665" y="1661978"/>
            <a:ext cx="3533775"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2264" y="4521354"/>
            <a:ext cx="8839200" cy="2169825"/>
          </a:xfrm>
          <a:prstGeom prst="rect">
            <a:avLst/>
          </a:prstGeom>
          <a:solidFill>
            <a:schemeClr val="bg1"/>
          </a:solidFill>
        </p:spPr>
        <p:txBody>
          <a:bodyPr wrap="square" rtlCol="0">
            <a:spAutoFit/>
          </a:bodyPr>
          <a:lstStyle/>
          <a:p>
            <a:r>
              <a:rPr lang="en-US" sz="1500" dirty="0"/>
              <a:t>The example on the left is a targeted social engineering attack. Cybercriminals scan your profile for your likes and then send you a crafted message over social media trying to trick you into clicking the link, which would then steal your social media login and take over your profile sending out more phishing attacks to your friends/contact list.</a:t>
            </a:r>
          </a:p>
          <a:p>
            <a:r>
              <a:rPr lang="en-US" sz="1500" dirty="0"/>
              <a:t>The one on the right is an example of a mass phishing attack through social media. No doubt many of you have seen these in Facebook, from random people in messages, or from your friends through their timelines. Upon clicking the link, it would prompt you to log in again, but this time to a fake Facebook page, and steal your log in information and take over your profile sending out the same or another mass phishing attack to your friends and contacts. </a:t>
            </a:r>
          </a:p>
        </p:txBody>
      </p:sp>
      <p:sp>
        <p:nvSpPr>
          <p:cNvPr id="5" name="TextBox 4"/>
          <p:cNvSpPr txBox="1"/>
          <p:nvPr/>
        </p:nvSpPr>
        <p:spPr>
          <a:xfrm>
            <a:off x="5110474" y="4405179"/>
            <a:ext cx="250390" cy="246221"/>
          </a:xfrm>
          <a:prstGeom prst="rect">
            <a:avLst/>
          </a:prstGeom>
          <a:noFill/>
        </p:spPr>
        <p:txBody>
          <a:bodyPr wrap="none" rtlCol="0">
            <a:spAutoFit/>
          </a:bodyPr>
          <a:lstStyle/>
          <a:p>
            <a:r>
              <a:rPr lang="en-US" sz="1000" dirty="0"/>
              <a:t>1</a:t>
            </a:r>
          </a:p>
        </p:txBody>
      </p:sp>
      <p:sp>
        <p:nvSpPr>
          <p:cNvPr id="2" name="Title 1"/>
          <p:cNvSpPr>
            <a:spLocks noGrp="1"/>
          </p:cNvSpPr>
          <p:nvPr>
            <p:ph type="title"/>
          </p:nvPr>
        </p:nvSpPr>
        <p:spPr>
          <a:xfrm>
            <a:off x="849351" y="94629"/>
            <a:ext cx="8229600" cy="680755"/>
          </a:xfrm>
        </p:spPr>
        <p:txBody>
          <a:bodyPr>
            <a:normAutofit/>
          </a:bodyPr>
          <a:lstStyle/>
          <a:p>
            <a:r>
              <a:rPr lang="en-US" sz="3200" dirty="0"/>
              <a:t>Examples of Phishing Attacks</a:t>
            </a:r>
          </a:p>
        </p:txBody>
      </p:sp>
    </p:spTree>
    <p:extLst>
      <p:ext uri="{BB962C8B-B14F-4D97-AF65-F5344CB8AC3E}">
        <p14:creationId xmlns:p14="http://schemas.microsoft.com/office/powerpoint/2010/main" val="3579455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972" y="739444"/>
            <a:ext cx="2839844" cy="522674"/>
          </a:xfrm>
        </p:spPr>
        <p:txBody>
          <a:bodyPr>
            <a:normAutofit/>
          </a:bodyPr>
          <a:lstStyle/>
          <a:p>
            <a:pPr marL="0" indent="0" algn="ctr">
              <a:buNone/>
            </a:pPr>
            <a:r>
              <a:rPr lang="en-US" sz="2400" dirty="0"/>
              <a:t>Social Engineering </a:t>
            </a:r>
          </a:p>
        </p:txBody>
      </p:sp>
      <p:pic>
        <p:nvPicPr>
          <p:cNvPr id="9218" name="Picture 2" descr="C:\Users\cvantine\Desktop\Phishing Proj\socialeng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758" y="1486912"/>
            <a:ext cx="3548116" cy="329926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cvantine\Desktop\Phishing Proj\socialenge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665" y="1661978"/>
            <a:ext cx="3533775"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2264" y="4521354"/>
            <a:ext cx="8839200" cy="2169825"/>
          </a:xfrm>
          <a:prstGeom prst="rect">
            <a:avLst/>
          </a:prstGeom>
          <a:solidFill>
            <a:schemeClr val="bg1"/>
          </a:solidFill>
        </p:spPr>
        <p:txBody>
          <a:bodyPr wrap="square" rtlCol="0">
            <a:spAutoFit/>
          </a:bodyPr>
          <a:lstStyle/>
          <a:p>
            <a:r>
              <a:rPr lang="en-US" sz="1500" dirty="0"/>
              <a:t>The example on the left is a targeted social engineering attack. Cybercriminals scan your profile for your likes and then send you a crafted message over social media trying to trick you into clicking the link, which would then steal your social media login and take over your profile sending out more phishing attacks to your friends/contact list.</a:t>
            </a:r>
          </a:p>
          <a:p>
            <a:r>
              <a:rPr lang="en-US" sz="1500" dirty="0"/>
              <a:t>The one on the right is an example of a mass phishing attack through social media. No doubt many of you have seen these in Facebook, from random people in messages, or from your friends through their timelines. Upon clicking the link, it would prompt you to log in again, but this time to a fake Facebook page, and steal your log in information and take over your profile sending out the same or another mass phishing attack to your friends and contacts. </a:t>
            </a:r>
          </a:p>
        </p:txBody>
      </p:sp>
      <p:sp>
        <p:nvSpPr>
          <p:cNvPr id="5" name="TextBox 4"/>
          <p:cNvSpPr txBox="1"/>
          <p:nvPr/>
        </p:nvSpPr>
        <p:spPr>
          <a:xfrm>
            <a:off x="5110474" y="4405179"/>
            <a:ext cx="250390" cy="246221"/>
          </a:xfrm>
          <a:prstGeom prst="rect">
            <a:avLst/>
          </a:prstGeom>
          <a:noFill/>
        </p:spPr>
        <p:txBody>
          <a:bodyPr wrap="none" rtlCol="0">
            <a:spAutoFit/>
          </a:bodyPr>
          <a:lstStyle/>
          <a:p>
            <a:r>
              <a:rPr lang="en-US" sz="1000" dirty="0"/>
              <a:t>1</a:t>
            </a:r>
          </a:p>
        </p:txBody>
      </p:sp>
      <p:sp>
        <p:nvSpPr>
          <p:cNvPr id="2" name="Title 1"/>
          <p:cNvSpPr>
            <a:spLocks noGrp="1"/>
          </p:cNvSpPr>
          <p:nvPr>
            <p:ph type="title"/>
          </p:nvPr>
        </p:nvSpPr>
        <p:spPr>
          <a:xfrm>
            <a:off x="849351" y="94629"/>
            <a:ext cx="8229600" cy="680755"/>
          </a:xfrm>
        </p:spPr>
        <p:txBody>
          <a:bodyPr>
            <a:normAutofit/>
          </a:bodyPr>
          <a:lstStyle/>
          <a:p>
            <a:r>
              <a:rPr lang="en-US" sz="3200" dirty="0"/>
              <a:t>Examples of Phishing Attacks</a:t>
            </a:r>
          </a:p>
        </p:txBody>
      </p:sp>
    </p:spTree>
    <p:extLst>
      <p:ext uri="{BB962C8B-B14F-4D97-AF65-F5344CB8AC3E}">
        <p14:creationId xmlns:p14="http://schemas.microsoft.com/office/powerpoint/2010/main" val="151662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4</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81231"/>
            <a:ext cx="10163502" cy="658368"/>
          </a:xfrm>
        </p:spPr>
        <p:txBody>
          <a:bodyPr>
            <a:normAutofit/>
          </a:bodyPr>
          <a:lstStyle/>
          <a:p>
            <a:r>
              <a:rPr lang="en-US" altLang="en-US" dirty="0"/>
              <a:t>Man-in-the-Middle Attack</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6"/>
            <a:ext cx="6299199" cy="469768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Malicious code inserted into the browser can read, copy, and redistribute anything the user enters in a browser. </a:t>
            </a:r>
          </a:p>
          <a:p>
            <a:r>
              <a:rPr lang="en-US" altLang="en-US" dirty="0"/>
              <a:t>SSL encryption is applied in the browser; data are vulnerable before being encrypted.</a:t>
            </a:r>
          </a:p>
          <a:p>
            <a:r>
              <a:rPr lang="en-US" altLang="en-US" dirty="0" err="1">
                <a:solidFill>
                  <a:srgbClr val="0054FF"/>
                </a:solidFill>
              </a:rPr>
              <a:t>SilentBanker</a:t>
            </a:r>
            <a:r>
              <a:rPr lang="en-US" altLang="en-US" dirty="0"/>
              <a:t> started with a list of over 400 URLs of popular banks throughout the world. Whenever it saw a user going to one of those sites, it redirected the user’s keystrokes through the Trojan horse and recorded customer details that it forwarded to remote computers .</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137400" y="1752984"/>
            <a:ext cx="4876416" cy="336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502327"/>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219" y="217449"/>
            <a:ext cx="8229600" cy="551985"/>
          </a:xfrm>
        </p:spPr>
        <p:txBody>
          <a:bodyPr>
            <a:normAutofit/>
          </a:bodyPr>
          <a:lstStyle/>
          <a:p>
            <a:r>
              <a:rPr lang="en-US" sz="2800" dirty="0"/>
              <a:t>Can you spot the tell-tale signs of a phishing email?</a:t>
            </a:r>
          </a:p>
        </p:txBody>
      </p:sp>
      <p:pic>
        <p:nvPicPr>
          <p:cNvPr id="3" name="Picture 2">
            <a:extLst>
              <a:ext uri="{FF2B5EF4-FFF2-40B4-BE49-F238E27FC236}">
                <a16:creationId xmlns:a16="http://schemas.microsoft.com/office/drawing/2014/main" id="{C9AD6F4F-3E2A-F44E-9823-11AC061268DA}"/>
              </a:ext>
            </a:extLst>
          </p:cNvPr>
          <p:cNvPicPr>
            <a:picLocks noChangeAspect="1"/>
          </p:cNvPicPr>
          <p:nvPr/>
        </p:nvPicPr>
        <p:blipFill>
          <a:blip r:embed="rId2"/>
          <a:stretch>
            <a:fillRect/>
          </a:stretch>
        </p:blipFill>
        <p:spPr>
          <a:xfrm>
            <a:off x="1701465" y="1173936"/>
            <a:ext cx="7392354" cy="5402549"/>
          </a:xfrm>
          <a:prstGeom prst="rect">
            <a:avLst/>
          </a:prstGeom>
        </p:spPr>
      </p:pic>
    </p:spTree>
    <p:extLst>
      <p:ext uri="{BB962C8B-B14F-4D97-AF65-F5344CB8AC3E}">
        <p14:creationId xmlns:p14="http://schemas.microsoft.com/office/powerpoint/2010/main" val="3463219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219" y="228600"/>
            <a:ext cx="8229600" cy="574288"/>
          </a:xfrm>
        </p:spPr>
        <p:txBody>
          <a:bodyPr>
            <a:normAutofit/>
          </a:bodyPr>
          <a:lstStyle/>
          <a:p>
            <a:r>
              <a:rPr lang="en-US" sz="2800" dirty="0"/>
              <a:t>Can you spot the tell-tale signs of a phishing email?</a:t>
            </a:r>
          </a:p>
        </p:txBody>
      </p:sp>
      <p:pic>
        <p:nvPicPr>
          <p:cNvPr id="3" name="Picture 2">
            <a:extLst>
              <a:ext uri="{FF2B5EF4-FFF2-40B4-BE49-F238E27FC236}">
                <a16:creationId xmlns:a16="http://schemas.microsoft.com/office/drawing/2014/main" id="{8C9341D0-B8AD-C446-89F0-9BC4CE7CB10F}"/>
              </a:ext>
            </a:extLst>
          </p:cNvPr>
          <p:cNvPicPr>
            <a:picLocks noChangeAspect="1"/>
          </p:cNvPicPr>
          <p:nvPr/>
        </p:nvPicPr>
        <p:blipFill>
          <a:blip r:embed="rId2"/>
          <a:stretch>
            <a:fillRect/>
          </a:stretch>
        </p:blipFill>
        <p:spPr>
          <a:xfrm>
            <a:off x="864219" y="1331494"/>
            <a:ext cx="9936102" cy="4816087"/>
          </a:xfrm>
          <a:prstGeom prst="rect">
            <a:avLst/>
          </a:prstGeom>
        </p:spPr>
      </p:pic>
    </p:spTree>
    <p:extLst>
      <p:ext uri="{BB962C8B-B14F-4D97-AF65-F5344CB8AC3E}">
        <p14:creationId xmlns:p14="http://schemas.microsoft.com/office/powerpoint/2010/main" val="2076394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591" y="195147"/>
            <a:ext cx="8229600" cy="607741"/>
          </a:xfrm>
        </p:spPr>
        <p:txBody>
          <a:bodyPr>
            <a:normAutofit/>
          </a:bodyPr>
          <a:lstStyle/>
          <a:p>
            <a:r>
              <a:rPr lang="en-US" sz="3200" dirty="0"/>
              <a:t>Signs of a Phishing Phone Call: </a:t>
            </a:r>
          </a:p>
        </p:txBody>
      </p:sp>
      <p:sp>
        <p:nvSpPr>
          <p:cNvPr id="4" name="TextBox 3"/>
          <p:cNvSpPr txBox="1"/>
          <p:nvPr/>
        </p:nvSpPr>
        <p:spPr>
          <a:xfrm>
            <a:off x="977591" y="1466385"/>
            <a:ext cx="8610600" cy="4204356"/>
          </a:xfrm>
          <a:prstGeom prst="rect">
            <a:avLst/>
          </a:prstGeom>
          <a:noFill/>
        </p:spPr>
        <p:txBody>
          <a:bodyPr wrap="square" rtlCol="0">
            <a:spAutoFit/>
          </a:bodyPr>
          <a:lstStyle/>
          <a:p>
            <a:pPr marL="285750" indent="-285750">
              <a:lnSpc>
                <a:spcPct val="150000"/>
              </a:lnSpc>
              <a:buFont typeface="Arial" pitchFamily="34" charset="0"/>
              <a:buChar char="•"/>
            </a:pPr>
            <a:r>
              <a:rPr lang="en-US" dirty="0"/>
              <a:t>You've been specially selected (for this offer).</a:t>
            </a:r>
          </a:p>
          <a:p>
            <a:pPr marL="285750" indent="-285750">
              <a:lnSpc>
                <a:spcPct val="150000"/>
              </a:lnSpc>
              <a:buFont typeface="Arial" pitchFamily="34" charset="0"/>
              <a:buChar char="•"/>
            </a:pPr>
            <a:r>
              <a:rPr lang="en-US" dirty="0"/>
              <a:t>You'll get a free bonus if you buy our product.</a:t>
            </a:r>
          </a:p>
          <a:p>
            <a:pPr marL="285750" indent="-285750">
              <a:lnSpc>
                <a:spcPct val="150000"/>
              </a:lnSpc>
              <a:buFont typeface="Arial" pitchFamily="34" charset="0"/>
              <a:buChar char="•"/>
            </a:pPr>
            <a:r>
              <a:rPr lang="en-US" dirty="0"/>
              <a:t>You've won one of five valuable prizes.</a:t>
            </a:r>
          </a:p>
          <a:p>
            <a:pPr marL="285750" indent="-285750">
              <a:lnSpc>
                <a:spcPct val="150000"/>
              </a:lnSpc>
              <a:buFont typeface="Arial" pitchFamily="34" charset="0"/>
              <a:buChar char="•"/>
            </a:pPr>
            <a:r>
              <a:rPr lang="en-US" dirty="0"/>
              <a:t>You've won big money in a foreign lottery.</a:t>
            </a:r>
          </a:p>
          <a:p>
            <a:pPr marL="285750" indent="-285750">
              <a:lnSpc>
                <a:spcPct val="150000"/>
              </a:lnSpc>
              <a:buFont typeface="Arial" pitchFamily="34" charset="0"/>
              <a:buChar char="•"/>
            </a:pPr>
            <a:r>
              <a:rPr lang="en-US" dirty="0"/>
              <a:t>This investment is low risk and provides a higher return than you can get anywhere else.</a:t>
            </a:r>
          </a:p>
          <a:p>
            <a:pPr marL="285750" indent="-285750">
              <a:lnSpc>
                <a:spcPct val="150000"/>
              </a:lnSpc>
              <a:buFont typeface="Arial" pitchFamily="34" charset="0"/>
              <a:buChar char="•"/>
            </a:pPr>
            <a:r>
              <a:rPr lang="en-US" dirty="0"/>
              <a:t>You have to make up your mind right away.</a:t>
            </a:r>
          </a:p>
          <a:p>
            <a:pPr marL="285750" indent="-285750">
              <a:lnSpc>
                <a:spcPct val="150000"/>
              </a:lnSpc>
              <a:buFont typeface="Arial" pitchFamily="34" charset="0"/>
              <a:buChar char="•"/>
            </a:pPr>
            <a:r>
              <a:rPr lang="en-US" dirty="0"/>
              <a:t>You trust me, right?</a:t>
            </a:r>
          </a:p>
          <a:p>
            <a:pPr marL="285750" indent="-285750">
              <a:lnSpc>
                <a:spcPct val="150000"/>
              </a:lnSpc>
              <a:buFont typeface="Arial" pitchFamily="34" charset="0"/>
              <a:buChar char="•"/>
            </a:pPr>
            <a:r>
              <a:rPr lang="en-US" dirty="0"/>
              <a:t>You don't need to check our company with anyone.</a:t>
            </a:r>
          </a:p>
          <a:p>
            <a:pPr marL="285750" indent="-285750">
              <a:lnSpc>
                <a:spcPct val="150000"/>
              </a:lnSpc>
              <a:buFont typeface="Arial" pitchFamily="34" charset="0"/>
              <a:buChar char="•"/>
            </a:pPr>
            <a:r>
              <a:rPr lang="en-US" dirty="0"/>
              <a:t>We'll just put the shipping and handling charges on your credit card.</a:t>
            </a:r>
          </a:p>
        </p:txBody>
      </p:sp>
    </p:spTree>
    <p:extLst>
      <p:ext uri="{BB962C8B-B14F-4D97-AF65-F5344CB8AC3E}">
        <p14:creationId xmlns:p14="http://schemas.microsoft.com/office/powerpoint/2010/main" val="1514929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50" y="144966"/>
            <a:ext cx="8225883" cy="724829"/>
          </a:xfrm>
        </p:spPr>
        <p:txBody>
          <a:bodyPr>
            <a:normAutofit fontScale="90000"/>
          </a:bodyPr>
          <a:lstStyle/>
          <a:p>
            <a:r>
              <a:rPr lang="en-US" sz="3200" dirty="0"/>
              <a:t>Tips to protect yourself from Phishing phone calls.</a:t>
            </a:r>
          </a:p>
        </p:txBody>
      </p:sp>
      <p:sp>
        <p:nvSpPr>
          <p:cNvPr id="4" name="TextBox 3"/>
          <p:cNvSpPr txBox="1"/>
          <p:nvPr/>
        </p:nvSpPr>
        <p:spPr>
          <a:xfrm>
            <a:off x="925550" y="1464528"/>
            <a:ext cx="8610600" cy="4324261"/>
          </a:xfrm>
          <a:prstGeom prst="rect">
            <a:avLst/>
          </a:prstGeom>
          <a:noFill/>
        </p:spPr>
        <p:txBody>
          <a:bodyPr wrap="square" rtlCol="0">
            <a:spAutoFit/>
          </a:bodyPr>
          <a:lstStyle/>
          <a:p>
            <a:pPr marL="285750" indent="-285750" fontAlgn="base">
              <a:lnSpc>
                <a:spcPts val="2200"/>
              </a:lnSpc>
              <a:buFont typeface="Arial" panose="020B0604020202020204" pitchFamily="34" charset="0"/>
              <a:buChar char="•"/>
            </a:pPr>
            <a:r>
              <a:rPr lang="en-US" sz="1600" dirty="0"/>
              <a:t>Don’t buy from an unfamiliar company. Legitimate businesses understand that you want more information about their company and are happy to comply.</a:t>
            </a:r>
          </a:p>
          <a:p>
            <a:pPr marL="285750" indent="-285750" fontAlgn="base">
              <a:lnSpc>
                <a:spcPts val="2200"/>
              </a:lnSpc>
              <a:buFont typeface="Arial" panose="020B0604020202020204" pitchFamily="34" charset="0"/>
              <a:buChar char="•"/>
            </a:pPr>
            <a:r>
              <a:rPr lang="en-US" sz="1600" dirty="0"/>
              <a:t>Always check out unfamiliar companies with your local consumer protection agency, Better Business Bureau, state attorney general, the National Fraud Information Center, or other watchdog groups. </a:t>
            </a:r>
          </a:p>
          <a:p>
            <a:pPr marL="285750" indent="-285750" fontAlgn="base">
              <a:lnSpc>
                <a:spcPts val="2200"/>
              </a:lnSpc>
              <a:buFont typeface="Arial" panose="020B0604020202020204" pitchFamily="34" charset="0"/>
              <a:buChar char="•"/>
            </a:pPr>
            <a:r>
              <a:rPr lang="en-US" sz="1600" dirty="0"/>
              <a:t>Obtain a salesperson’s name, business identity, telephone number, street address, mailing address, and business license number before you transact business. Some con artists give out false names, telephone numbers, addresses, and business license numbers. Verify the accuracy of these items.</a:t>
            </a:r>
          </a:p>
          <a:p>
            <a:pPr marL="285750" indent="-285750" fontAlgn="base">
              <a:lnSpc>
                <a:spcPts val="2200"/>
              </a:lnSpc>
              <a:buFont typeface="Arial" panose="020B0604020202020204" pitchFamily="34" charset="0"/>
              <a:buChar char="•"/>
            </a:pPr>
            <a:r>
              <a:rPr lang="en-US" sz="1600" dirty="0"/>
              <a:t>Don’t pay for a “free prize.” If a caller tells you the payment is for taxes, he or she is violating federal law.</a:t>
            </a:r>
          </a:p>
          <a:p>
            <a:pPr marL="285750" indent="-285750" fontAlgn="base">
              <a:lnSpc>
                <a:spcPts val="2200"/>
              </a:lnSpc>
              <a:buFont typeface="Arial" panose="020B0604020202020204" pitchFamily="34" charset="0"/>
              <a:buChar char="•"/>
            </a:pPr>
            <a:r>
              <a:rPr lang="en-US" sz="1600" b="1" dirty="0"/>
              <a:t>Never</a:t>
            </a:r>
            <a:r>
              <a:rPr lang="en-US" sz="1600" dirty="0"/>
              <a:t> send money or give out personal information such as credit card numbers and expiration dates, bank account numbers, dates of birth, or social security numbers to unfamiliar companies or unknown persons.</a:t>
            </a:r>
          </a:p>
          <a:p>
            <a:pPr marL="285750" indent="-285750" fontAlgn="base">
              <a:lnSpc>
                <a:spcPts val="2200"/>
              </a:lnSpc>
              <a:buFont typeface="Arial" panose="020B0604020202020204" pitchFamily="34" charset="0"/>
              <a:buChar char="•"/>
            </a:pPr>
            <a:r>
              <a:rPr lang="en-US" sz="1600" dirty="0"/>
              <a:t>If you have been victimized once, be wary of persons who call offering to help you recover your losses for a fee paid in advance.</a:t>
            </a:r>
          </a:p>
        </p:txBody>
      </p:sp>
    </p:spTree>
    <p:extLst>
      <p:ext uri="{BB962C8B-B14F-4D97-AF65-F5344CB8AC3E}">
        <p14:creationId xmlns:p14="http://schemas.microsoft.com/office/powerpoint/2010/main" val="3108471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614"/>
            <a:ext cx="10515600" cy="526972"/>
          </a:xfrm>
        </p:spPr>
        <p:txBody>
          <a:bodyPr>
            <a:normAutofit fontScale="90000"/>
          </a:bodyPr>
          <a:lstStyle/>
          <a:p>
            <a:r>
              <a:rPr lang="en-US" dirty="0"/>
              <a:t>Email Do’s and Don’ts</a:t>
            </a:r>
          </a:p>
        </p:txBody>
      </p:sp>
      <p:sp>
        <p:nvSpPr>
          <p:cNvPr id="3" name="Content Placeholder 2"/>
          <p:cNvSpPr>
            <a:spLocks noGrp="1"/>
          </p:cNvSpPr>
          <p:nvPr>
            <p:ph idx="1"/>
          </p:nvPr>
        </p:nvSpPr>
        <p:spPr>
          <a:xfrm>
            <a:off x="838200" y="1505415"/>
            <a:ext cx="9309410" cy="4615792"/>
          </a:xfrm>
        </p:spPr>
        <p:txBody>
          <a:bodyPr>
            <a:normAutofit/>
          </a:bodyPr>
          <a:lstStyle/>
          <a:p>
            <a:pPr marL="0" indent="0">
              <a:lnSpc>
                <a:spcPct val="100000"/>
              </a:lnSpc>
              <a:spcBef>
                <a:spcPts val="0"/>
              </a:spcBef>
              <a:buNone/>
              <a:defRPr/>
            </a:pPr>
            <a:r>
              <a:rPr lang="en-US" sz="2000" u="sng" dirty="0"/>
              <a:t>Do:</a:t>
            </a:r>
          </a:p>
          <a:p>
            <a:pPr>
              <a:spcBef>
                <a:spcPts val="0"/>
              </a:spcBef>
            </a:pPr>
            <a:r>
              <a:rPr lang="en-US" sz="2000" dirty="0"/>
              <a:t>Always verify the sender of a message.</a:t>
            </a:r>
          </a:p>
          <a:p>
            <a:pPr>
              <a:spcBef>
                <a:spcPts val="0"/>
              </a:spcBef>
            </a:pPr>
            <a:r>
              <a:rPr lang="en-US" sz="2000" dirty="0"/>
              <a:t>Always hover over web page links (URLs) in email messages to see where they link to </a:t>
            </a:r>
            <a:r>
              <a:rPr lang="mr-IN" sz="2000" dirty="0"/>
              <a:t>–</a:t>
            </a:r>
            <a:r>
              <a:rPr lang="en-US" sz="2000" dirty="0"/>
              <a:t> beware URL shortening services (like </a:t>
            </a:r>
            <a:r>
              <a:rPr lang="en-US" sz="2000" dirty="0" err="1"/>
              <a:t>bit.ly</a:t>
            </a:r>
            <a:r>
              <a:rPr lang="en-US" sz="2000" dirty="0"/>
              <a:t>) that may obscure the final web site destination.</a:t>
            </a:r>
          </a:p>
          <a:p>
            <a:pPr>
              <a:spcBef>
                <a:spcPts val="0"/>
              </a:spcBef>
            </a:pPr>
            <a:r>
              <a:rPr lang="en-US" sz="2000" dirty="0"/>
              <a:t>Be skeptical of messages with odd spelling/grammar, improper logos or that ask you to upgrade or verify your account.</a:t>
            </a:r>
          </a:p>
          <a:p>
            <a:pPr>
              <a:spcBef>
                <a:spcPts val="0"/>
              </a:spcBef>
            </a:pPr>
            <a:r>
              <a:rPr lang="en-US" sz="2000" dirty="0"/>
              <a:t>Report suspicious emails to </a:t>
            </a:r>
            <a:r>
              <a:rPr lang="en-US" sz="2000" dirty="0" err="1">
                <a:solidFill>
                  <a:srgbClr val="0054FF"/>
                </a:solidFill>
              </a:rPr>
              <a:t>spamnotify@edinboro.edu</a:t>
            </a:r>
            <a:r>
              <a:rPr lang="en-US" sz="2000" dirty="0">
                <a:solidFill>
                  <a:srgbClr val="0054FF"/>
                </a:solidFill>
              </a:rPr>
              <a:t>.</a:t>
            </a:r>
          </a:p>
          <a:p>
            <a:pPr marL="0" indent="0">
              <a:spcBef>
                <a:spcPts val="0"/>
              </a:spcBef>
              <a:buNone/>
            </a:pPr>
            <a:endParaRPr lang="en-US" sz="2000" dirty="0"/>
          </a:p>
          <a:p>
            <a:pPr marL="0" indent="0">
              <a:spcBef>
                <a:spcPts val="0"/>
              </a:spcBef>
              <a:buNone/>
            </a:pPr>
            <a:r>
              <a:rPr lang="en-US" sz="2000" u="sng" dirty="0"/>
              <a:t>Don</a:t>
            </a:r>
            <a:r>
              <a:rPr lang="mr-IN" sz="2000" u="sng" dirty="0"/>
              <a:t>’</a:t>
            </a:r>
            <a:r>
              <a:rPr lang="en-US" sz="2000" u="sng" dirty="0"/>
              <a:t>t:</a:t>
            </a:r>
          </a:p>
          <a:p>
            <a:pPr>
              <a:spcBef>
                <a:spcPts val="0"/>
              </a:spcBef>
            </a:pPr>
            <a:r>
              <a:rPr lang="en-US" sz="2000" dirty="0"/>
              <a:t>Open an attachment from an unknown sender.  Consider the source and whether or not the file was expected.</a:t>
            </a:r>
          </a:p>
          <a:p>
            <a:pPr>
              <a:spcBef>
                <a:spcPts val="0"/>
              </a:spcBef>
            </a:pPr>
            <a:r>
              <a:rPr lang="en-US" sz="2000" dirty="0"/>
              <a:t>Click on a link from an unknown sender.</a:t>
            </a:r>
          </a:p>
          <a:p>
            <a:pPr>
              <a:spcBef>
                <a:spcPts val="0"/>
              </a:spcBef>
            </a:pPr>
            <a:r>
              <a:rPr lang="en-US" sz="2000" dirty="0"/>
              <a:t>Email someone your username or password.</a:t>
            </a:r>
          </a:p>
        </p:txBody>
      </p:sp>
    </p:spTree>
    <p:extLst>
      <p:ext uri="{BB962C8B-B14F-4D97-AF65-F5344CB8AC3E}">
        <p14:creationId xmlns:p14="http://schemas.microsoft.com/office/powerpoint/2010/main" val="2365519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37DB-FABB-4E10-BC1E-69025E5F4E7C}"/>
              </a:ext>
            </a:extLst>
          </p:cNvPr>
          <p:cNvSpPr>
            <a:spLocks noGrp="1"/>
          </p:cNvSpPr>
          <p:nvPr>
            <p:ph type="title"/>
          </p:nvPr>
        </p:nvSpPr>
        <p:spPr>
          <a:xfrm>
            <a:off x="923278" y="286603"/>
            <a:ext cx="10232402" cy="1450757"/>
          </a:xfrm>
        </p:spPr>
        <p:txBody>
          <a:bodyPr/>
          <a:lstStyle/>
          <a:p>
            <a:r>
              <a:rPr lang="en-US" dirty="0"/>
              <a:t>Social Engineering Motivation Techniques</a:t>
            </a:r>
          </a:p>
        </p:txBody>
      </p:sp>
      <p:sp>
        <p:nvSpPr>
          <p:cNvPr id="3" name="Content Placeholder 2">
            <a:extLst>
              <a:ext uri="{FF2B5EF4-FFF2-40B4-BE49-F238E27FC236}">
                <a16:creationId xmlns:a16="http://schemas.microsoft.com/office/drawing/2014/main" id="{390397D0-0D5A-4F5F-BAAB-21338FE2F36C}"/>
              </a:ext>
            </a:extLst>
          </p:cNvPr>
          <p:cNvSpPr>
            <a:spLocks noGrp="1"/>
          </p:cNvSpPr>
          <p:nvPr>
            <p:ph idx="1"/>
          </p:nvPr>
        </p:nvSpPr>
        <p:spPr>
          <a:xfrm>
            <a:off x="1097280" y="1737360"/>
            <a:ext cx="10058400" cy="4601296"/>
          </a:xfrm>
        </p:spPr>
        <p:txBody>
          <a:bodyPr>
            <a:normAutofit/>
          </a:bodyPr>
          <a:lstStyle/>
          <a:p>
            <a:r>
              <a:rPr lang="en-US" dirty="0"/>
              <a:t>Authority</a:t>
            </a:r>
          </a:p>
          <a:p>
            <a:pPr lvl="1"/>
            <a:r>
              <a:rPr lang="en-US" dirty="0"/>
              <a:t>Local or social authority (IRS calls)</a:t>
            </a:r>
          </a:p>
          <a:p>
            <a:r>
              <a:rPr lang="en-US" dirty="0"/>
              <a:t>Scarcity and urgency</a:t>
            </a:r>
          </a:p>
          <a:p>
            <a:pPr lvl="1"/>
            <a:r>
              <a:rPr lang="en-US" dirty="0"/>
              <a:t>The offer is valid today only</a:t>
            </a:r>
          </a:p>
          <a:p>
            <a:r>
              <a:rPr lang="en-US" dirty="0"/>
              <a:t>Likeness</a:t>
            </a:r>
          </a:p>
          <a:p>
            <a:pPr lvl="1"/>
            <a:r>
              <a:rPr lang="en-US" dirty="0"/>
              <a:t>Love scam</a:t>
            </a:r>
          </a:p>
          <a:p>
            <a:r>
              <a:rPr lang="en-US" dirty="0"/>
              <a:t>Fear</a:t>
            </a:r>
          </a:p>
          <a:p>
            <a:pPr lvl="1"/>
            <a:endParaRPr lang="en-US" dirty="0"/>
          </a:p>
        </p:txBody>
      </p:sp>
      <p:sp>
        <p:nvSpPr>
          <p:cNvPr id="7" name="Rectangle 6">
            <a:extLst>
              <a:ext uri="{FF2B5EF4-FFF2-40B4-BE49-F238E27FC236}">
                <a16:creationId xmlns:a16="http://schemas.microsoft.com/office/drawing/2014/main" id="{BBAFB6A9-B6C1-4658-9608-6DB9B32D96BA}"/>
              </a:ext>
            </a:extLst>
          </p:cNvPr>
          <p:cNvSpPr/>
          <p:nvPr/>
        </p:nvSpPr>
        <p:spPr>
          <a:xfrm>
            <a:off x="3569551" y="4939968"/>
            <a:ext cx="5470344" cy="369332"/>
          </a:xfrm>
          <a:prstGeom prst="rect">
            <a:avLst/>
          </a:prstGeom>
        </p:spPr>
        <p:txBody>
          <a:bodyPr wrap="none">
            <a:spAutoFit/>
          </a:bodyPr>
          <a:lstStyle/>
          <a:p>
            <a:r>
              <a:rPr lang="en-US" dirty="0">
                <a:hlinkClick r:id="rId2"/>
              </a:rPr>
              <a:t>https://www.youtube.com/watch?v=nTorFTRcYDQ</a:t>
            </a:r>
            <a:r>
              <a:rPr lang="en-US" dirty="0"/>
              <a:t> </a:t>
            </a:r>
          </a:p>
        </p:txBody>
      </p:sp>
    </p:spTree>
    <p:extLst>
      <p:ext uri="{BB962C8B-B14F-4D97-AF65-F5344CB8AC3E}">
        <p14:creationId xmlns:p14="http://schemas.microsoft.com/office/powerpoint/2010/main" val="243105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B61D-FFDF-4AAB-970D-E32CB9D444D3}"/>
              </a:ext>
            </a:extLst>
          </p:cNvPr>
          <p:cNvSpPr>
            <a:spLocks noGrp="1"/>
          </p:cNvSpPr>
          <p:nvPr>
            <p:ph type="title"/>
          </p:nvPr>
        </p:nvSpPr>
        <p:spPr/>
        <p:txBody>
          <a:bodyPr/>
          <a:lstStyle/>
          <a:p>
            <a:r>
              <a:rPr lang="en-US" dirty="0"/>
              <a:t>Social Engineering Tool</a:t>
            </a:r>
          </a:p>
        </p:txBody>
      </p:sp>
      <p:sp>
        <p:nvSpPr>
          <p:cNvPr id="3" name="Content Placeholder 2">
            <a:extLst>
              <a:ext uri="{FF2B5EF4-FFF2-40B4-BE49-F238E27FC236}">
                <a16:creationId xmlns:a16="http://schemas.microsoft.com/office/drawing/2014/main" id="{15BB4049-02FF-49BE-9E37-BA19A07FBA9F}"/>
              </a:ext>
            </a:extLst>
          </p:cNvPr>
          <p:cNvSpPr>
            <a:spLocks noGrp="1"/>
          </p:cNvSpPr>
          <p:nvPr>
            <p:ph idx="1"/>
          </p:nvPr>
        </p:nvSpPr>
        <p:spPr/>
        <p:txBody>
          <a:bodyPr/>
          <a:lstStyle/>
          <a:p>
            <a:r>
              <a:rPr lang="en-US" dirty="0"/>
              <a:t>The Social-Engineer Toolkit (SET)</a:t>
            </a:r>
          </a:p>
          <a:p>
            <a:endParaRPr lang="en-US" dirty="0"/>
          </a:p>
        </p:txBody>
      </p:sp>
      <p:pic>
        <p:nvPicPr>
          <p:cNvPr id="7" name="Picture 6">
            <a:extLst>
              <a:ext uri="{FF2B5EF4-FFF2-40B4-BE49-F238E27FC236}">
                <a16:creationId xmlns:a16="http://schemas.microsoft.com/office/drawing/2014/main" id="{D0D19D63-9B4E-4C80-AFDC-0037055A5B58}"/>
              </a:ext>
            </a:extLst>
          </p:cNvPr>
          <p:cNvPicPr>
            <a:picLocks noChangeAspect="1"/>
          </p:cNvPicPr>
          <p:nvPr/>
        </p:nvPicPr>
        <p:blipFill>
          <a:blip r:embed="rId2"/>
          <a:stretch>
            <a:fillRect/>
          </a:stretch>
        </p:blipFill>
        <p:spPr>
          <a:xfrm>
            <a:off x="452762" y="2568630"/>
            <a:ext cx="5059372" cy="2837871"/>
          </a:xfrm>
          <a:prstGeom prst="rect">
            <a:avLst/>
          </a:prstGeom>
        </p:spPr>
      </p:pic>
      <p:pic>
        <p:nvPicPr>
          <p:cNvPr id="8" name="Picture 7">
            <a:extLst>
              <a:ext uri="{FF2B5EF4-FFF2-40B4-BE49-F238E27FC236}">
                <a16:creationId xmlns:a16="http://schemas.microsoft.com/office/drawing/2014/main" id="{966AA469-289D-4CE1-8758-73D0017E8055}"/>
              </a:ext>
            </a:extLst>
          </p:cNvPr>
          <p:cNvPicPr>
            <a:picLocks noChangeAspect="1"/>
          </p:cNvPicPr>
          <p:nvPr/>
        </p:nvPicPr>
        <p:blipFill>
          <a:blip r:embed="rId3"/>
          <a:stretch>
            <a:fillRect/>
          </a:stretch>
        </p:blipFill>
        <p:spPr>
          <a:xfrm>
            <a:off x="7208668" y="2568630"/>
            <a:ext cx="4731603" cy="3560299"/>
          </a:xfrm>
          <a:prstGeom prst="rect">
            <a:avLst/>
          </a:prstGeom>
        </p:spPr>
      </p:pic>
    </p:spTree>
    <p:extLst>
      <p:ext uri="{BB962C8B-B14F-4D97-AF65-F5344CB8AC3E}">
        <p14:creationId xmlns:p14="http://schemas.microsoft.com/office/powerpoint/2010/main" val="2922963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30831" y="2938095"/>
            <a:ext cx="6932295" cy="940435"/>
          </a:xfrm>
          <a:prstGeom prst="rect">
            <a:avLst/>
          </a:prstGeom>
        </p:spPr>
        <p:txBody>
          <a:bodyPr vert="horz" wrap="square" lIns="0" tIns="12700" rIns="0" bIns="0" rtlCol="0" anchor="ctr">
            <a:spAutoFit/>
          </a:bodyPr>
          <a:lstStyle/>
          <a:p>
            <a:pPr marL="12700">
              <a:lnSpc>
                <a:spcPct val="100000"/>
              </a:lnSpc>
              <a:spcBef>
                <a:spcPts val="100"/>
              </a:spcBef>
            </a:pPr>
            <a:r>
              <a:rPr sz="6000" dirty="0"/>
              <a:t>Credential</a:t>
            </a:r>
            <a:r>
              <a:rPr sz="6000" spc="-10" dirty="0"/>
              <a:t> Breaches</a:t>
            </a:r>
            <a:endParaRPr sz="6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5771" y="1247140"/>
            <a:ext cx="8446135" cy="4528227"/>
          </a:xfrm>
          <a:prstGeom prst="rect">
            <a:avLst/>
          </a:prstGeom>
        </p:spPr>
        <p:txBody>
          <a:bodyPr vert="horz" wrap="square" lIns="0" tIns="12700" rIns="0" bIns="0" rtlCol="0">
            <a:spAutoFit/>
          </a:bodyPr>
          <a:lstStyle/>
          <a:p>
            <a:pPr marL="393700" indent="-342900">
              <a:lnSpc>
                <a:spcPts val="2430"/>
              </a:lnSpc>
              <a:spcBef>
                <a:spcPts val="100"/>
              </a:spcBef>
              <a:buFont typeface="Wingdings" pitchFamily="2" charset="2"/>
              <a:buChar char="q"/>
            </a:pPr>
            <a:r>
              <a:rPr sz="2100" dirty="0">
                <a:latin typeface="Arial"/>
                <a:cs typeface="Arial"/>
              </a:rPr>
              <a:t>Users</a:t>
            </a:r>
            <a:r>
              <a:rPr sz="2100" spc="-5" dirty="0">
                <a:latin typeface="Arial"/>
                <a:cs typeface="Arial"/>
              </a:rPr>
              <a:t> </a:t>
            </a:r>
            <a:r>
              <a:rPr sz="2100" dirty="0">
                <a:latin typeface="Arial"/>
                <a:cs typeface="Arial"/>
              </a:rPr>
              <a:t>choose</a:t>
            </a:r>
            <a:r>
              <a:rPr sz="2100" spc="-15" dirty="0">
                <a:latin typeface="Arial"/>
                <a:cs typeface="Arial"/>
              </a:rPr>
              <a:t> </a:t>
            </a:r>
            <a:r>
              <a:rPr sz="2100" dirty="0">
                <a:latin typeface="Arial"/>
                <a:cs typeface="Arial"/>
              </a:rPr>
              <a:t>bad</a:t>
            </a:r>
            <a:r>
              <a:rPr sz="2100" spc="-15" dirty="0">
                <a:latin typeface="Arial"/>
                <a:cs typeface="Arial"/>
              </a:rPr>
              <a:t> </a:t>
            </a:r>
            <a:r>
              <a:rPr sz="2100" spc="-10" dirty="0">
                <a:latin typeface="Arial"/>
                <a:cs typeface="Arial"/>
              </a:rPr>
              <a:t>passwords</a:t>
            </a:r>
            <a:endParaRPr sz="2100" dirty="0">
              <a:latin typeface="Arial"/>
              <a:cs typeface="Arial"/>
            </a:endParaRPr>
          </a:p>
          <a:p>
            <a:pPr marL="393700" indent="-342900">
              <a:lnSpc>
                <a:spcPts val="2340"/>
              </a:lnSpc>
              <a:buFont typeface="Wingdings" pitchFamily="2" charset="2"/>
              <a:buChar char="q"/>
            </a:pPr>
            <a:r>
              <a:rPr sz="2100" dirty="0">
                <a:latin typeface="Arial"/>
                <a:cs typeface="Arial"/>
              </a:rPr>
              <a:t>Web</a:t>
            </a:r>
            <a:r>
              <a:rPr sz="2100" spc="-15" dirty="0">
                <a:latin typeface="Arial"/>
                <a:cs typeface="Arial"/>
              </a:rPr>
              <a:t> </a:t>
            </a:r>
            <a:r>
              <a:rPr sz="2100" dirty="0">
                <a:latin typeface="Arial"/>
                <a:cs typeface="Arial"/>
              </a:rPr>
              <a:t>sites</a:t>
            </a:r>
            <a:r>
              <a:rPr sz="2100" spc="-10" dirty="0">
                <a:latin typeface="Arial"/>
                <a:cs typeface="Arial"/>
              </a:rPr>
              <a:t> </a:t>
            </a:r>
            <a:r>
              <a:rPr sz="2100" dirty="0">
                <a:latin typeface="Arial"/>
                <a:cs typeface="Arial"/>
              </a:rPr>
              <a:t>on</a:t>
            </a:r>
            <a:r>
              <a:rPr sz="2100" spc="-20" dirty="0">
                <a:latin typeface="Arial"/>
                <a:cs typeface="Arial"/>
              </a:rPr>
              <a:t> </a:t>
            </a:r>
            <a:r>
              <a:rPr sz="2100" dirty="0">
                <a:latin typeface="Arial"/>
                <a:cs typeface="Arial"/>
              </a:rPr>
              <a:t>the</a:t>
            </a:r>
            <a:r>
              <a:rPr sz="2100" spc="-15" dirty="0">
                <a:latin typeface="Arial"/>
                <a:cs typeface="Arial"/>
              </a:rPr>
              <a:t> </a:t>
            </a:r>
            <a:r>
              <a:rPr sz="2100" dirty="0">
                <a:latin typeface="Arial"/>
                <a:cs typeface="Arial"/>
              </a:rPr>
              <a:t>Internet</a:t>
            </a:r>
            <a:r>
              <a:rPr sz="2100" spc="-10" dirty="0">
                <a:latin typeface="Arial"/>
                <a:cs typeface="Arial"/>
              </a:rPr>
              <a:t> </a:t>
            </a:r>
            <a:r>
              <a:rPr sz="2100" dirty="0">
                <a:latin typeface="Arial"/>
                <a:cs typeface="Arial"/>
              </a:rPr>
              <a:t>allow</a:t>
            </a:r>
            <a:r>
              <a:rPr sz="2100" spc="-20" dirty="0">
                <a:latin typeface="Arial"/>
                <a:cs typeface="Arial"/>
              </a:rPr>
              <a:t> </a:t>
            </a:r>
            <a:r>
              <a:rPr sz="2100" dirty="0">
                <a:latin typeface="Arial"/>
                <a:cs typeface="Arial"/>
              </a:rPr>
              <a:t>this</a:t>
            </a:r>
            <a:r>
              <a:rPr sz="2100" spc="-10" dirty="0">
                <a:latin typeface="Arial"/>
                <a:cs typeface="Arial"/>
              </a:rPr>
              <a:t> </a:t>
            </a:r>
            <a:r>
              <a:rPr sz="2100" dirty="0">
                <a:latin typeface="Arial"/>
                <a:cs typeface="Arial"/>
              </a:rPr>
              <a:t>to</a:t>
            </a:r>
            <a:r>
              <a:rPr sz="2100" spc="-15" dirty="0">
                <a:latin typeface="Arial"/>
                <a:cs typeface="Arial"/>
              </a:rPr>
              <a:t> </a:t>
            </a:r>
            <a:r>
              <a:rPr sz="2100" spc="-10" dirty="0">
                <a:latin typeface="Arial"/>
                <a:cs typeface="Arial"/>
              </a:rPr>
              <a:t>occur</a:t>
            </a:r>
            <a:endParaRPr sz="2100" dirty="0">
              <a:latin typeface="Arial"/>
              <a:cs typeface="Arial"/>
            </a:endParaRPr>
          </a:p>
          <a:p>
            <a:pPr marL="393700" marR="1612900" indent="-342900">
              <a:lnSpc>
                <a:spcPts val="2340"/>
              </a:lnSpc>
              <a:spcBef>
                <a:spcPts val="135"/>
              </a:spcBef>
              <a:buFont typeface="Wingdings" pitchFamily="2" charset="2"/>
              <a:buChar char="q"/>
            </a:pPr>
            <a:r>
              <a:rPr sz="2100" dirty="0">
                <a:latin typeface="Arial"/>
                <a:cs typeface="Arial"/>
              </a:rPr>
              <a:t>Web</a:t>
            </a:r>
            <a:r>
              <a:rPr sz="2100" spc="-20" dirty="0">
                <a:latin typeface="Arial"/>
                <a:cs typeface="Arial"/>
              </a:rPr>
              <a:t> </a:t>
            </a:r>
            <a:r>
              <a:rPr sz="2100" dirty="0">
                <a:latin typeface="Arial"/>
                <a:cs typeface="Arial"/>
              </a:rPr>
              <a:t>sites</a:t>
            </a:r>
            <a:r>
              <a:rPr sz="2100" spc="-10" dirty="0">
                <a:latin typeface="Arial"/>
                <a:cs typeface="Arial"/>
              </a:rPr>
              <a:t> </a:t>
            </a:r>
            <a:r>
              <a:rPr sz="2100" dirty="0">
                <a:latin typeface="Arial"/>
                <a:cs typeface="Arial"/>
              </a:rPr>
              <a:t>get</a:t>
            </a:r>
            <a:r>
              <a:rPr sz="2100" spc="-15" dirty="0">
                <a:latin typeface="Arial"/>
                <a:cs typeface="Arial"/>
              </a:rPr>
              <a:t> </a:t>
            </a:r>
            <a:r>
              <a:rPr sz="2100" dirty="0">
                <a:latin typeface="Arial"/>
                <a:cs typeface="Arial"/>
              </a:rPr>
              <a:t>hacked</a:t>
            </a:r>
            <a:r>
              <a:rPr sz="2100" spc="-1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Users'</a:t>
            </a:r>
            <a:r>
              <a:rPr sz="2100" spc="-10" dirty="0">
                <a:latin typeface="Arial"/>
                <a:cs typeface="Arial"/>
              </a:rPr>
              <a:t> </a:t>
            </a:r>
            <a:r>
              <a:rPr sz="2100" dirty="0">
                <a:latin typeface="Arial"/>
                <a:cs typeface="Arial"/>
              </a:rPr>
              <a:t>passwords</a:t>
            </a:r>
            <a:r>
              <a:rPr sz="2100" spc="-15" dirty="0">
                <a:latin typeface="Arial"/>
                <a:cs typeface="Arial"/>
              </a:rPr>
              <a:t> </a:t>
            </a:r>
            <a:r>
              <a:rPr sz="2100" dirty="0">
                <a:latin typeface="Arial"/>
                <a:cs typeface="Arial"/>
              </a:rPr>
              <a:t>are</a:t>
            </a:r>
            <a:r>
              <a:rPr sz="2100" spc="-15" dirty="0">
                <a:latin typeface="Arial"/>
                <a:cs typeface="Arial"/>
              </a:rPr>
              <a:t> </a:t>
            </a:r>
            <a:r>
              <a:rPr sz="2100" spc="-10" dirty="0">
                <a:latin typeface="Arial"/>
                <a:cs typeface="Arial"/>
              </a:rPr>
              <a:t>cracked</a:t>
            </a:r>
            <a:endParaRPr lang="en-US" sz="2100" spc="-10" dirty="0">
              <a:latin typeface="Arial"/>
              <a:cs typeface="Arial"/>
            </a:endParaRPr>
          </a:p>
          <a:p>
            <a:pPr marL="50800" marR="1612900">
              <a:lnSpc>
                <a:spcPts val="2340"/>
              </a:lnSpc>
              <a:spcBef>
                <a:spcPts val="135"/>
              </a:spcBef>
            </a:pPr>
            <a:endParaRPr sz="2000" dirty="0">
              <a:latin typeface="Arial"/>
              <a:cs typeface="Arial"/>
            </a:endParaRPr>
          </a:p>
          <a:p>
            <a:pPr marL="50800" marR="456565">
              <a:lnSpc>
                <a:spcPts val="2340"/>
              </a:lnSpc>
              <a:buClr>
                <a:srgbClr val="000000"/>
              </a:buClr>
              <a:buSzPct val="95238"/>
              <a:buFont typeface="Calibri"/>
              <a:buChar char="●"/>
              <a:tabLst>
                <a:tab pos="318135" algn="l"/>
              </a:tabLst>
            </a:pPr>
            <a:r>
              <a:rPr sz="2100" dirty="0">
                <a:latin typeface="Arial"/>
                <a:cs typeface="Arial"/>
              </a:rPr>
              <a:t>Developers</a:t>
            </a:r>
            <a:r>
              <a:rPr sz="2100" spc="-35" dirty="0">
                <a:latin typeface="Arial"/>
                <a:cs typeface="Arial"/>
              </a:rPr>
              <a:t> </a:t>
            </a:r>
            <a:r>
              <a:rPr sz="2100" dirty="0">
                <a:latin typeface="Arial"/>
                <a:cs typeface="Arial"/>
              </a:rPr>
              <a:t>are</a:t>
            </a:r>
            <a:r>
              <a:rPr sz="2100" spc="-30" dirty="0">
                <a:latin typeface="Arial"/>
                <a:cs typeface="Arial"/>
              </a:rPr>
              <a:t> </a:t>
            </a:r>
            <a:r>
              <a:rPr sz="2100" dirty="0">
                <a:latin typeface="Arial"/>
                <a:cs typeface="Arial"/>
              </a:rPr>
              <a:t>not</a:t>
            </a:r>
            <a:r>
              <a:rPr sz="2100" spc="-15" dirty="0">
                <a:latin typeface="Arial"/>
                <a:cs typeface="Arial"/>
              </a:rPr>
              <a:t> </a:t>
            </a:r>
            <a:r>
              <a:rPr sz="2100" dirty="0">
                <a:latin typeface="Arial"/>
                <a:cs typeface="Arial"/>
              </a:rPr>
              <a:t>aware</a:t>
            </a:r>
            <a:r>
              <a:rPr sz="2100" spc="-30" dirty="0">
                <a:latin typeface="Arial"/>
                <a:cs typeface="Arial"/>
              </a:rPr>
              <a:t> </a:t>
            </a:r>
            <a:r>
              <a:rPr sz="2100" dirty="0">
                <a:latin typeface="Arial"/>
                <a:cs typeface="Arial"/>
              </a:rPr>
              <a:t>of</a:t>
            </a:r>
            <a:r>
              <a:rPr sz="2100" spc="-15" dirty="0">
                <a:latin typeface="Arial"/>
                <a:cs typeface="Arial"/>
              </a:rPr>
              <a:t> </a:t>
            </a:r>
            <a:r>
              <a:rPr sz="2100" dirty="0">
                <a:latin typeface="Arial"/>
                <a:cs typeface="Arial"/>
              </a:rPr>
              <a:t>proper</a:t>
            </a:r>
            <a:r>
              <a:rPr sz="2100" spc="-30" dirty="0">
                <a:latin typeface="Arial"/>
                <a:cs typeface="Arial"/>
              </a:rPr>
              <a:t> </a:t>
            </a:r>
            <a:r>
              <a:rPr sz="2100" dirty="0">
                <a:latin typeface="Arial"/>
                <a:cs typeface="Arial"/>
              </a:rPr>
              <a:t>methods</a:t>
            </a:r>
            <a:r>
              <a:rPr sz="2100" spc="-20" dirty="0">
                <a:latin typeface="Arial"/>
                <a:cs typeface="Arial"/>
              </a:rPr>
              <a:t> </a:t>
            </a:r>
            <a:r>
              <a:rPr sz="2100" dirty="0">
                <a:latin typeface="Arial"/>
                <a:cs typeface="Arial"/>
              </a:rPr>
              <a:t>of</a:t>
            </a:r>
            <a:r>
              <a:rPr sz="2100" spc="-25" dirty="0">
                <a:latin typeface="Arial"/>
                <a:cs typeface="Arial"/>
              </a:rPr>
              <a:t> </a:t>
            </a:r>
            <a:r>
              <a:rPr sz="2100" dirty="0">
                <a:latin typeface="Arial"/>
                <a:cs typeface="Arial"/>
              </a:rPr>
              <a:t>storing</a:t>
            </a:r>
            <a:r>
              <a:rPr sz="2100" spc="-25" dirty="0">
                <a:latin typeface="Arial"/>
                <a:cs typeface="Arial"/>
              </a:rPr>
              <a:t> </a:t>
            </a:r>
            <a:r>
              <a:rPr sz="2100" spc="-10" dirty="0">
                <a:latin typeface="Arial"/>
                <a:cs typeface="Arial"/>
              </a:rPr>
              <a:t>password hashes</a:t>
            </a:r>
            <a:endParaRPr sz="2100" dirty="0">
              <a:latin typeface="Arial"/>
              <a:cs typeface="Arial"/>
            </a:endParaRPr>
          </a:p>
          <a:p>
            <a:pPr>
              <a:spcBef>
                <a:spcPts val="50"/>
              </a:spcBef>
              <a:buFont typeface="Calibri"/>
              <a:buChar char="●"/>
            </a:pPr>
            <a:endParaRPr sz="2000" dirty="0">
              <a:latin typeface="Arial"/>
              <a:cs typeface="Arial"/>
            </a:endParaRPr>
          </a:p>
          <a:p>
            <a:pPr marL="50800" marR="643890">
              <a:lnSpc>
                <a:spcPts val="2340"/>
              </a:lnSpc>
              <a:buClr>
                <a:srgbClr val="000000"/>
              </a:buClr>
              <a:buSzPct val="95238"/>
              <a:buFont typeface="Calibri"/>
              <a:buChar char="●"/>
              <a:tabLst>
                <a:tab pos="318135" algn="l"/>
              </a:tabLst>
            </a:pPr>
            <a:r>
              <a:rPr sz="2100" dirty="0">
                <a:latin typeface="Arial"/>
                <a:cs typeface="Arial"/>
              </a:rPr>
              <a:t>The</a:t>
            </a:r>
            <a:r>
              <a:rPr sz="2100" spc="-20" dirty="0">
                <a:latin typeface="Arial"/>
                <a:cs typeface="Arial"/>
              </a:rPr>
              <a:t> </a:t>
            </a:r>
            <a:r>
              <a:rPr sz="2100" dirty="0">
                <a:latin typeface="Arial"/>
                <a:cs typeface="Arial"/>
              </a:rPr>
              <a:t>Internet</a:t>
            </a:r>
            <a:r>
              <a:rPr sz="2100" spc="-10" dirty="0">
                <a:latin typeface="Arial"/>
                <a:cs typeface="Arial"/>
              </a:rPr>
              <a:t> </a:t>
            </a:r>
            <a:r>
              <a:rPr sz="2100" dirty="0">
                <a:latin typeface="Arial"/>
                <a:cs typeface="Arial"/>
              </a:rPr>
              <a:t>stays</a:t>
            </a:r>
            <a:r>
              <a:rPr sz="2100" spc="-10" dirty="0">
                <a:latin typeface="Arial"/>
                <a:cs typeface="Arial"/>
              </a:rPr>
              <a:t> </a:t>
            </a:r>
            <a:r>
              <a:rPr sz="2100" dirty="0">
                <a:latin typeface="Arial"/>
                <a:cs typeface="Arial"/>
              </a:rPr>
              <a:t>“unsafe”</a:t>
            </a:r>
            <a:r>
              <a:rPr sz="2100" spc="-15" dirty="0">
                <a:latin typeface="Arial"/>
                <a:cs typeface="Arial"/>
              </a:rPr>
              <a:t> </a:t>
            </a:r>
            <a:r>
              <a:rPr sz="2100" dirty="0">
                <a:latin typeface="Arial"/>
                <a:cs typeface="Arial"/>
              </a:rPr>
              <a:t>and</a:t>
            </a:r>
            <a:r>
              <a:rPr sz="2100" spc="-25" dirty="0">
                <a:latin typeface="Arial"/>
                <a:cs typeface="Arial"/>
              </a:rPr>
              <a:t> </a:t>
            </a:r>
            <a:r>
              <a:rPr sz="2100" dirty="0">
                <a:latin typeface="Arial"/>
                <a:cs typeface="Arial"/>
              </a:rPr>
              <a:t>no</a:t>
            </a:r>
            <a:r>
              <a:rPr sz="2100" spc="-20" dirty="0">
                <a:latin typeface="Arial"/>
                <a:cs typeface="Arial"/>
              </a:rPr>
              <a:t> </a:t>
            </a:r>
            <a:r>
              <a:rPr sz="2100" dirty="0">
                <a:latin typeface="Arial"/>
                <a:cs typeface="Arial"/>
              </a:rPr>
              <a:t>progress</a:t>
            </a:r>
            <a:r>
              <a:rPr sz="2100" spc="-20" dirty="0">
                <a:latin typeface="Arial"/>
                <a:cs typeface="Arial"/>
              </a:rPr>
              <a:t> </a:t>
            </a:r>
            <a:r>
              <a:rPr sz="2100" dirty="0">
                <a:latin typeface="Arial"/>
                <a:cs typeface="Arial"/>
              </a:rPr>
              <a:t>is</a:t>
            </a:r>
            <a:r>
              <a:rPr sz="2100" spc="-15" dirty="0">
                <a:latin typeface="Arial"/>
                <a:cs typeface="Arial"/>
              </a:rPr>
              <a:t> </a:t>
            </a:r>
            <a:r>
              <a:rPr sz="2100" dirty="0">
                <a:latin typeface="Arial"/>
                <a:cs typeface="Arial"/>
              </a:rPr>
              <a:t>made</a:t>
            </a:r>
            <a:r>
              <a:rPr sz="2100" spc="-25" dirty="0">
                <a:latin typeface="Arial"/>
                <a:cs typeface="Arial"/>
              </a:rPr>
              <a:t> </a:t>
            </a:r>
            <a:r>
              <a:rPr sz="2100" dirty="0">
                <a:latin typeface="Arial"/>
                <a:cs typeface="Arial"/>
              </a:rPr>
              <a:t>in</a:t>
            </a:r>
            <a:r>
              <a:rPr sz="2100" spc="-20" dirty="0">
                <a:latin typeface="Arial"/>
                <a:cs typeface="Arial"/>
              </a:rPr>
              <a:t> </a:t>
            </a:r>
            <a:r>
              <a:rPr sz="2100" dirty="0">
                <a:latin typeface="Arial"/>
                <a:cs typeface="Arial"/>
              </a:rPr>
              <a:t>the</a:t>
            </a:r>
            <a:r>
              <a:rPr sz="2100" spc="-20" dirty="0">
                <a:latin typeface="Arial"/>
                <a:cs typeface="Arial"/>
              </a:rPr>
              <a:t> </a:t>
            </a:r>
            <a:r>
              <a:rPr sz="2100" spc="-25" dirty="0">
                <a:latin typeface="Arial"/>
                <a:cs typeface="Arial"/>
              </a:rPr>
              <a:t>web </a:t>
            </a:r>
            <a:r>
              <a:rPr sz="2100" dirty="0">
                <a:latin typeface="Arial"/>
                <a:cs typeface="Arial"/>
              </a:rPr>
              <a:t>application</a:t>
            </a:r>
            <a:r>
              <a:rPr sz="2100" spc="-35" dirty="0">
                <a:latin typeface="Arial"/>
                <a:cs typeface="Arial"/>
              </a:rPr>
              <a:t> </a:t>
            </a:r>
            <a:r>
              <a:rPr sz="2100" dirty="0">
                <a:latin typeface="Arial"/>
                <a:cs typeface="Arial"/>
              </a:rPr>
              <a:t>world</a:t>
            </a:r>
            <a:r>
              <a:rPr sz="2100" spc="-25" dirty="0">
                <a:latin typeface="Arial"/>
                <a:cs typeface="Arial"/>
              </a:rPr>
              <a:t> </a:t>
            </a:r>
            <a:r>
              <a:rPr sz="2100" dirty="0">
                <a:latin typeface="Arial"/>
                <a:cs typeface="Arial"/>
              </a:rPr>
              <a:t>to</a:t>
            </a:r>
            <a:r>
              <a:rPr sz="2100" spc="-25" dirty="0">
                <a:latin typeface="Arial"/>
                <a:cs typeface="Arial"/>
              </a:rPr>
              <a:t> </a:t>
            </a:r>
            <a:r>
              <a:rPr sz="2100" dirty="0">
                <a:latin typeface="Arial"/>
                <a:cs typeface="Arial"/>
              </a:rPr>
              <a:t>educate</a:t>
            </a:r>
            <a:r>
              <a:rPr sz="2100" spc="-25" dirty="0">
                <a:latin typeface="Arial"/>
                <a:cs typeface="Arial"/>
              </a:rPr>
              <a:t> </a:t>
            </a:r>
            <a:r>
              <a:rPr sz="2100" dirty="0">
                <a:latin typeface="Arial"/>
                <a:cs typeface="Arial"/>
              </a:rPr>
              <a:t>or</a:t>
            </a:r>
            <a:r>
              <a:rPr sz="2100" spc="10" dirty="0">
                <a:latin typeface="Arial"/>
                <a:cs typeface="Arial"/>
              </a:rPr>
              <a:t> </a:t>
            </a:r>
            <a:r>
              <a:rPr sz="2100" b="1" dirty="0">
                <a:latin typeface="Arial"/>
                <a:cs typeface="Arial"/>
              </a:rPr>
              <a:t>protect</a:t>
            </a:r>
            <a:r>
              <a:rPr sz="2100" b="1" spc="-25" dirty="0">
                <a:latin typeface="Arial"/>
                <a:cs typeface="Arial"/>
              </a:rPr>
              <a:t> </a:t>
            </a:r>
            <a:r>
              <a:rPr sz="2100" dirty="0">
                <a:latin typeface="Arial"/>
                <a:cs typeface="Arial"/>
              </a:rPr>
              <a:t>our</a:t>
            </a:r>
            <a:r>
              <a:rPr sz="2100" spc="-25" dirty="0">
                <a:latin typeface="Arial"/>
                <a:cs typeface="Arial"/>
              </a:rPr>
              <a:t> </a:t>
            </a:r>
            <a:r>
              <a:rPr sz="2100" spc="-10" dirty="0">
                <a:latin typeface="Arial"/>
                <a:cs typeface="Arial"/>
              </a:rPr>
              <a:t>users.</a:t>
            </a:r>
            <a:endParaRPr sz="2100" dirty="0">
              <a:latin typeface="Arial"/>
              <a:cs typeface="Arial"/>
            </a:endParaRPr>
          </a:p>
          <a:p>
            <a:pPr>
              <a:spcBef>
                <a:spcPts val="45"/>
              </a:spcBef>
              <a:buFont typeface="Calibri"/>
              <a:buChar char="●"/>
            </a:pPr>
            <a:endParaRPr dirty="0">
              <a:latin typeface="Arial"/>
              <a:cs typeface="Arial"/>
            </a:endParaRPr>
          </a:p>
          <a:p>
            <a:pPr marL="318135" indent="-267335">
              <a:buClr>
                <a:srgbClr val="000000"/>
              </a:buClr>
              <a:buSzPct val="95238"/>
              <a:buFont typeface="Calibri"/>
              <a:buChar char="●"/>
              <a:tabLst>
                <a:tab pos="318135" algn="l"/>
              </a:tabLst>
            </a:pPr>
            <a:r>
              <a:rPr sz="2100" dirty="0">
                <a:latin typeface="Arial"/>
                <a:cs typeface="Arial"/>
              </a:rPr>
              <a:t>Applications</a:t>
            </a:r>
            <a:r>
              <a:rPr sz="2100" spc="-35" dirty="0">
                <a:latin typeface="Arial"/>
                <a:cs typeface="Arial"/>
              </a:rPr>
              <a:t> </a:t>
            </a:r>
            <a:r>
              <a:rPr sz="2100" dirty="0">
                <a:latin typeface="Arial"/>
                <a:cs typeface="Arial"/>
              </a:rPr>
              <a:t>continue</a:t>
            </a:r>
            <a:r>
              <a:rPr sz="2100" spc="-25" dirty="0">
                <a:latin typeface="Arial"/>
                <a:cs typeface="Arial"/>
              </a:rPr>
              <a:t> </a:t>
            </a:r>
            <a:r>
              <a:rPr sz="2100" dirty="0">
                <a:latin typeface="Arial"/>
                <a:cs typeface="Arial"/>
              </a:rPr>
              <a:t>to</a:t>
            </a:r>
            <a:r>
              <a:rPr sz="2100" spc="-30" dirty="0">
                <a:latin typeface="Arial"/>
                <a:cs typeface="Arial"/>
              </a:rPr>
              <a:t> </a:t>
            </a:r>
            <a:r>
              <a:rPr sz="2100" dirty="0">
                <a:latin typeface="Arial"/>
                <a:cs typeface="Arial"/>
              </a:rPr>
              <a:t>allow</a:t>
            </a:r>
            <a:r>
              <a:rPr sz="2100" spc="-25" dirty="0">
                <a:latin typeface="Arial"/>
                <a:cs typeface="Arial"/>
              </a:rPr>
              <a:t> </a:t>
            </a:r>
            <a:r>
              <a:rPr sz="2100" dirty="0">
                <a:latin typeface="Arial"/>
                <a:cs typeface="Arial"/>
              </a:rPr>
              <a:t>users</a:t>
            </a:r>
            <a:r>
              <a:rPr sz="2100" spc="-20" dirty="0">
                <a:latin typeface="Arial"/>
                <a:cs typeface="Arial"/>
              </a:rPr>
              <a:t> </a:t>
            </a:r>
            <a:r>
              <a:rPr sz="2100" dirty="0">
                <a:latin typeface="Arial"/>
                <a:cs typeface="Arial"/>
              </a:rPr>
              <a:t>to</a:t>
            </a:r>
            <a:r>
              <a:rPr sz="2100" spc="-30" dirty="0">
                <a:latin typeface="Arial"/>
                <a:cs typeface="Arial"/>
              </a:rPr>
              <a:t> </a:t>
            </a:r>
            <a:r>
              <a:rPr sz="2100" dirty="0">
                <a:latin typeface="Arial"/>
                <a:cs typeface="Arial"/>
              </a:rPr>
              <a:t>choose</a:t>
            </a:r>
            <a:r>
              <a:rPr sz="2100" spc="-20" dirty="0">
                <a:latin typeface="Arial"/>
                <a:cs typeface="Arial"/>
              </a:rPr>
              <a:t> </a:t>
            </a:r>
            <a:r>
              <a:rPr sz="2100" dirty="0">
                <a:latin typeface="Arial"/>
                <a:cs typeface="Arial"/>
              </a:rPr>
              <a:t>crappy</a:t>
            </a:r>
            <a:r>
              <a:rPr sz="2100" spc="-20" dirty="0">
                <a:latin typeface="Arial"/>
                <a:cs typeface="Arial"/>
              </a:rPr>
              <a:t> </a:t>
            </a:r>
            <a:r>
              <a:rPr sz="2100" spc="-10" dirty="0">
                <a:latin typeface="Arial"/>
                <a:cs typeface="Arial"/>
              </a:rPr>
              <a:t>passwords.</a:t>
            </a:r>
            <a:endParaRPr sz="2100" dirty="0">
              <a:latin typeface="Arial"/>
              <a:cs typeface="Arial"/>
            </a:endParaRPr>
          </a:p>
          <a:p>
            <a:pPr marL="50800" marR="17780" algn="just">
              <a:lnSpc>
                <a:spcPct val="93100"/>
              </a:lnSpc>
              <a:spcBef>
                <a:spcPts val="2335"/>
              </a:spcBef>
              <a:buClr>
                <a:srgbClr val="000000"/>
              </a:buClr>
              <a:buSzPct val="95238"/>
              <a:buFont typeface="Calibri"/>
              <a:buChar char="●"/>
              <a:tabLst>
                <a:tab pos="318135" algn="l"/>
              </a:tabLst>
            </a:pPr>
            <a:r>
              <a:rPr sz="2100" dirty="0">
                <a:latin typeface="Arial"/>
                <a:cs typeface="Arial"/>
              </a:rPr>
              <a:t>Applications</a:t>
            </a:r>
            <a:r>
              <a:rPr sz="2100" spc="-30" dirty="0">
                <a:latin typeface="Arial"/>
                <a:cs typeface="Arial"/>
              </a:rPr>
              <a:t> </a:t>
            </a:r>
            <a:r>
              <a:rPr sz="2100" dirty="0">
                <a:latin typeface="Arial"/>
                <a:cs typeface="Arial"/>
              </a:rPr>
              <a:t>continue</a:t>
            </a:r>
            <a:r>
              <a:rPr sz="2100" spc="-25" dirty="0">
                <a:latin typeface="Arial"/>
                <a:cs typeface="Arial"/>
              </a:rPr>
              <a:t> </a:t>
            </a:r>
            <a:r>
              <a:rPr sz="2100" dirty="0">
                <a:latin typeface="Arial"/>
                <a:cs typeface="Arial"/>
              </a:rPr>
              <a:t>to</a:t>
            </a:r>
            <a:r>
              <a:rPr sz="2100" spc="-25" dirty="0">
                <a:latin typeface="Arial"/>
                <a:cs typeface="Arial"/>
              </a:rPr>
              <a:t> </a:t>
            </a:r>
            <a:r>
              <a:rPr sz="2100" dirty="0">
                <a:latin typeface="Arial"/>
                <a:cs typeface="Arial"/>
              </a:rPr>
              <a:t>not</a:t>
            </a:r>
            <a:r>
              <a:rPr sz="2100" spc="-15" dirty="0">
                <a:latin typeface="Arial"/>
                <a:cs typeface="Arial"/>
              </a:rPr>
              <a:t> </a:t>
            </a:r>
            <a:r>
              <a:rPr sz="2100" dirty="0">
                <a:latin typeface="Arial"/>
                <a:cs typeface="Arial"/>
              </a:rPr>
              <a:t>allow</a:t>
            </a:r>
            <a:r>
              <a:rPr sz="2100" spc="-25" dirty="0">
                <a:latin typeface="Arial"/>
                <a:cs typeface="Arial"/>
              </a:rPr>
              <a:t> </a:t>
            </a:r>
            <a:r>
              <a:rPr sz="2100" dirty="0">
                <a:latin typeface="Arial"/>
                <a:cs typeface="Arial"/>
              </a:rPr>
              <a:t>security</a:t>
            </a:r>
            <a:r>
              <a:rPr sz="2100" spc="-10" dirty="0">
                <a:latin typeface="Arial"/>
                <a:cs typeface="Arial"/>
              </a:rPr>
              <a:t> </a:t>
            </a:r>
            <a:r>
              <a:rPr sz="2100" dirty="0">
                <a:latin typeface="Arial"/>
                <a:cs typeface="Arial"/>
              </a:rPr>
              <a:t>conscious</a:t>
            </a:r>
            <a:r>
              <a:rPr sz="2100" spc="-20" dirty="0">
                <a:latin typeface="Arial"/>
                <a:cs typeface="Arial"/>
              </a:rPr>
              <a:t> </a:t>
            </a:r>
            <a:r>
              <a:rPr sz="2100" dirty="0">
                <a:latin typeface="Arial"/>
                <a:cs typeface="Arial"/>
              </a:rPr>
              <a:t>users</a:t>
            </a:r>
            <a:r>
              <a:rPr sz="2100" spc="-20" dirty="0">
                <a:latin typeface="Arial"/>
                <a:cs typeface="Arial"/>
              </a:rPr>
              <a:t> </a:t>
            </a:r>
            <a:r>
              <a:rPr sz="2100" dirty="0">
                <a:latin typeface="Arial"/>
                <a:cs typeface="Arial"/>
              </a:rPr>
              <a:t>to</a:t>
            </a:r>
            <a:r>
              <a:rPr sz="2100" spc="-20" dirty="0">
                <a:latin typeface="Arial"/>
                <a:cs typeface="Arial"/>
              </a:rPr>
              <a:t> </a:t>
            </a:r>
            <a:r>
              <a:rPr sz="2100" spc="-10" dirty="0">
                <a:latin typeface="Arial"/>
                <a:cs typeface="Arial"/>
              </a:rPr>
              <a:t>protect </a:t>
            </a:r>
            <a:r>
              <a:rPr sz="2100" dirty="0">
                <a:latin typeface="Arial"/>
                <a:cs typeface="Arial"/>
              </a:rPr>
              <a:t>themselves</a:t>
            </a:r>
            <a:r>
              <a:rPr sz="2100" spc="-25" dirty="0">
                <a:latin typeface="Arial"/>
                <a:cs typeface="Arial"/>
              </a:rPr>
              <a:t> </a:t>
            </a:r>
            <a:r>
              <a:rPr sz="2100" dirty="0">
                <a:latin typeface="Arial"/>
                <a:cs typeface="Arial"/>
              </a:rPr>
              <a:t>(See:</a:t>
            </a:r>
            <a:r>
              <a:rPr sz="2100" spc="-20" dirty="0">
                <a:latin typeface="Arial"/>
                <a:cs typeface="Arial"/>
              </a:rPr>
              <a:t> </a:t>
            </a:r>
            <a:r>
              <a:rPr sz="2100" dirty="0">
                <a:latin typeface="Arial"/>
                <a:cs typeface="Arial"/>
              </a:rPr>
              <a:t>List</a:t>
            </a:r>
            <a:r>
              <a:rPr sz="2100" spc="-25" dirty="0">
                <a:latin typeface="Arial"/>
                <a:cs typeface="Arial"/>
              </a:rPr>
              <a:t> </a:t>
            </a:r>
            <a:r>
              <a:rPr sz="2100" dirty="0">
                <a:latin typeface="Arial"/>
                <a:cs typeface="Arial"/>
              </a:rPr>
              <a:t>of</a:t>
            </a:r>
            <a:r>
              <a:rPr sz="2100" spc="-20" dirty="0">
                <a:latin typeface="Arial"/>
                <a:cs typeface="Arial"/>
              </a:rPr>
              <a:t> </a:t>
            </a:r>
            <a:r>
              <a:rPr sz="2100" dirty="0">
                <a:latin typeface="Arial"/>
                <a:cs typeface="Arial"/>
              </a:rPr>
              <a:t>websites</a:t>
            </a:r>
            <a:r>
              <a:rPr sz="2100" spc="-15" dirty="0">
                <a:latin typeface="Arial"/>
                <a:cs typeface="Arial"/>
              </a:rPr>
              <a:t> </a:t>
            </a:r>
            <a:r>
              <a:rPr sz="2100" dirty="0">
                <a:latin typeface="Arial"/>
                <a:cs typeface="Arial"/>
              </a:rPr>
              <a:t>that</a:t>
            </a:r>
            <a:r>
              <a:rPr sz="2100" spc="-20" dirty="0">
                <a:latin typeface="Arial"/>
                <a:cs typeface="Arial"/>
              </a:rPr>
              <a:t> </a:t>
            </a:r>
            <a:r>
              <a:rPr sz="2100" dirty="0">
                <a:latin typeface="Arial"/>
                <a:cs typeface="Arial"/>
              </a:rPr>
              <a:t>don't</a:t>
            </a:r>
            <a:r>
              <a:rPr sz="2100" spc="-20" dirty="0">
                <a:latin typeface="Arial"/>
                <a:cs typeface="Arial"/>
              </a:rPr>
              <a:t> </a:t>
            </a:r>
            <a:r>
              <a:rPr sz="2100" dirty="0">
                <a:latin typeface="Arial"/>
                <a:cs typeface="Arial"/>
              </a:rPr>
              <a:t>allow</a:t>
            </a:r>
            <a:r>
              <a:rPr sz="2100" spc="-40" dirty="0">
                <a:latin typeface="Arial"/>
                <a:cs typeface="Arial"/>
              </a:rPr>
              <a:t> </a:t>
            </a:r>
            <a:r>
              <a:rPr sz="2100" dirty="0">
                <a:latin typeface="Arial"/>
                <a:cs typeface="Arial"/>
              </a:rPr>
              <a:t>special</a:t>
            </a:r>
            <a:r>
              <a:rPr sz="2100" spc="-30" dirty="0">
                <a:latin typeface="Arial"/>
                <a:cs typeface="Arial"/>
              </a:rPr>
              <a:t> </a:t>
            </a:r>
            <a:r>
              <a:rPr sz="2100" dirty="0">
                <a:latin typeface="Arial"/>
                <a:cs typeface="Arial"/>
              </a:rPr>
              <a:t>characters</a:t>
            </a:r>
            <a:r>
              <a:rPr sz="2100" spc="-10" dirty="0">
                <a:latin typeface="Arial"/>
                <a:cs typeface="Arial"/>
              </a:rPr>
              <a:t> </a:t>
            </a:r>
            <a:r>
              <a:rPr sz="2100" spc="-25" dirty="0">
                <a:latin typeface="Arial"/>
                <a:cs typeface="Arial"/>
              </a:rPr>
              <a:t>in </a:t>
            </a:r>
            <a:r>
              <a:rPr sz="2100" dirty="0">
                <a:latin typeface="Arial"/>
                <a:cs typeface="Arial"/>
              </a:rPr>
              <a:t>their</a:t>
            </a:r>
            <a:r>
              <a:rPr sz="2100" spc="-30" dirty="0">
                <a:latin typeface="Arial"/>
                <a:cs typeface="Arial"/>
              </a:rPr>
              <a:t> </a:t>
            </a:r>
            <a:r>
              <a:rPr sz="2100" dirty="0">
                <a:latin typeface="Arial"/>
                <a:cs typeface="Arial"/>
              </a:rPr>
              <a:t>passwords,</a:t>
            </a:r>
            <a:r>
              <a:rPr sz="2100" spc="-15" dirty="0">
                <a:latin typeface="Arial"/>
                <a:cs typeface="Arial"/>
              </a:rPr>
              <a:t> </a:t>
            </a:r>
            <a:r>
              <a:rPr sz="2100" dirty="0">
                <a:latin typeface="Arial"/>
                <a:cs typeface="Arial"/>
              </a:rPr>
              <a:t>or</a:t>
            </a:r>
            <a:r>
              <a:rPr sz="2100" spc="-20" dirty="0">
                <a:latin typeface="Arial"/>
                <a:cs typeface="Arial"/>
              </a:rPr>
              <a:t> </a:t>
            </a:r>
            <a:r>
              <a:rPr sz="2100" dirty="0">
                <a:latin typeface="Arial"/>
                <a:cs typeface="Arial"/>
              </a:rPr>
              <a:t>limit</a:t>
            </a:r>
            <a:r>
              <a:rPr sz="2100" spc="-10" dirty="0">
                <a:latin typeface="Arial"/>
                <a:cs typeface="Arial"/>
              </a:rPr>
              <a:t> </a:t>
            </a:r>
            <a:r>
              <a:rPr sz="2100" dirty="0">
                <a:latin typeface="Arial"/>
                <a:cs typeface="Arial"/>
              </a:rPr>
              <a:t>the</a:t>
            </a:r>
            <a:r>
              <a:rPr sz="2100" spc="-20" dirty="0">
                <a:latin typeface="Arial"/>
                <a:cs typeface="Arial"/>
              </a:rPr>
              <a:t> </a:t>
            </a:r>
            <a:r>
              <a:rPr sz="2100" dirty="0">
                <a:latin typeface="Arial"/>
                <a:cs typeface="Arial"/>
              </a:rPr>
              <a:t>length</a:t>
            </a:r>
            <a:r>
              <a:rPr sz="2100" spc="-20" dirty="0">
                <a:latin typeface="Arial"/>
                <a:cs typeface="Arial"/>
              </a:rPr>
              <a:t> </a:t>
            </a:r>
            <a:r>
              <a:rPr sz="2100" spc="-10" dirty="0">
                <a:latin typeface="Arial"/>
                <a:cs typeface="Arial"/>
              </a:rPr>
              <a:t>allowed)</a:t>
            </a:r>
            <a:endParaRPr sz="2100" dirty="0">
              <a:latin typeface="Arial"/>
              <a:cs typeface="Arial"/>
            </a:endParaRPr>
          </a:p>
        </p:txBody>
      </p:sp>
      <p:sp>
        <p:nvSpPr>
          <p:cNvPr id="3" name="object 3"/>
          <p:cNvSpPr txBox="1">
            <a:spLocks noGrp="1"/>
          </p:cNvSpPr>
          <p:nvPr>
            <p:ph type="title"/>
          </p:nvPr>
        </p:nvSpPr>
        <p:spPr>
          <a:xfrm>
            <a:off x="664636" y="77302"/>
            <a:ext cx="10204255" cy="689932"/>
          </a:xfrm>
          <a:prstGeom prst="rect">
            <a:avLst/>
          </a:prstGeom>
        </p:spPr>
        <p:txBody>
          <a:bodyPr vert="horz" wrap="square" lIns="0" tIns="12700" rIns="0" bIns="0" rtlCol="0" anchor="ctr">
            <a:spAutoFit/>
          </a:bodyPr>
          <a:lstStyle/>
          <a:p>
            <a:pPr marL="375285">
              <a:lnSpc>
                <a:spcPct val="100000"/>
              </a:lnSpc>
              <a:spcBef>
                <a:spcPts val="100"/>
              </a:spcBef>
            </a:pPr>
            <a:r>
              <a:rPr spc="180" dirty="0"/>
              <a:t>The</a:t>
            </a:r>
            <a:r>
              <a:rPr spc="80" dirty="0"/>
              <a:t> </a:t>
            </a:r>
            <a:r>
              <a:rPr spc="120" dirty="0"/>
              <a:t>Problem...(Web</a:t>
            </a:r>
            <a:r>
              <a:rPr spc="75" dirty="0"/>
              <a:t> </a:t>
            </a:r>
            <a:r>
              <a:rPr spc="140" dirty="0"/>
              <a:t>Applications)</a:t>
            </a:r>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8409"/>
            <a:ext cx="591820" cy="330200"/>
          </a:xfrm>
          <a:prstGeom prst="rect">
            <a:avLst/>
          </a:prstGeom>
        </p:spPr>
        <p:txBody>
          <a:bodyPr vert="horz" wrap="square" lIns="0" tIns="12700" rIns="0" bIns="0" rtlCol="0">
            <a:spAutoFit/>
          </a:bodyPr>
          <a:lstStyle/>
          <a:p>
            <a:pPr marL="12700">
              <a:spcBef>
                <a:spcPts val="100"/>
              </a:spcBef>
            </a:pPr>
            <a:r>
              <a:rPr sz="2000" spc="-20" dirty="0">
                <a:latin typeface="Arial"/>
                <a:cs typeface="Arial"/>
              </a:rPr>
              <a:t>Type</a:t>
            </a:r>
            <a:endParaRPr sz="2000" dirty="0">
              <a:latin typeface="Arial"/>
              <a:cs typeface="Arial"/>
            </a:endParaRPr>
          </a:p>
        </p:txBody>
      </p:sp>
      <p:sp>
        <p:nvSpPr>
          <p:cNvPr id="3" name="object 3"/>
          <p:cNvSpPr txBox="1"/>
          <p:nvPr/>
        </p:nvSpPr>
        <p:spPr>
          <a:xfrm>
            <a:off x="3582670" y="1248409"/>
            <a:ext cx="621030" cy="330200"/>
          </a:xfrm>
          <a:prstGeom prst="rect">
            <a:avLst/>
          </a:prstGeom>
        </p:spPr>
        <p:txBody>
          <a:bodyPr vert="horz" wrap="square" lIns="0" tIns="12700" rIns="0" bIns="0" rtlCol="0">
            <a:spAutoFit/>
          </a:bodyPr>
          <a:lstStyle/>
          <a:p>
            <a:pPr marL="12700">
              <a:spcBef>
                <a:spcPts val="100"/>
              </a:spcBef>
            </a:pPr>
            <a:r>
              <a:rPr sz="2000" spc="-20" dirty="0">
                <a:latin typeface="Arial"/>
                <a:cs typeface="Arial"/>
              </a:rPr>
              <a:t>Hash</a:t>
            </a:r>
            <a:endParaRPr sz="2000">
              <a:latin typeface="Arial"/>
              <a:cs typeface="Arial"/>
            </a:endParaRPr>
          </a:p>
        </p:txBody>
      </p:sp>
      <p:sp>
        <p:nvSpPr>
          <p:cNvPr id="4" name="object 4"/>
          <p:cNvSpPr txBox="1"/>
          <p:nvPr/>
        </p:nvSpPr>
        <p:spPr>
          <a:xfrm>
            <a:off x="1753871" y="1814829"/>
            <a:ext cx="1537335" cy="3163570"/>
          </a:xfrm>
          <a:prstGeom prst="rect">
            <a:avLst/>
          </a:prstGeom>
        </p:spPr>
        <p:txBody>
          <a:bodyPr vert="horz" wrap="square" lIns="0" tIns="40005" rIns="0" bIns="0" rtlCol="0">
            <a:spAutoFit/>
          </a:bodyPr>
          <a:lstStyle/>
          <a:p>
            <a:pPr marL="12700" marR="541655">
              <a:lnSpc>
                <a:spcPts val="2230"/>
              </a:lnSpc>
              <a:spcBef>
                <a:spcPts val="315"/>
              </a:spcBef>
            </a:pPr>
            <a:r>
              <a:rPr sz="2000" spc="-10" dirty="0">
                <a:solidFill>
                  <a:srgbClr val="004485"/>
                </a:solidFill>
                <a:latin typeface="Arial"/>
                <a:cs typeface="Arial"/>
              </a:rPr>
              <a:t>Plaintext </a:t>
            </a:r>
            <a:r>
              <a:rPr sz="2000" spc="-25" dirty="0">
                <a:solidFill>
                  <a:srgbClr val="004485"/>
                </a:solidFill>
                <a:latin typeface="Arial"/>
                <a:cs typeface="Arial"/>
              </a:rPr>
              <a:t>MD2 MD4 MD5 </a:t>
            </a:r>
            <a:r>
              <a:rPr sz="2000" dirty="0">
                <a:solidFill>
                  <a:srgbClr val="004485"/>
                </a:solidFill>
                <a:latin typeface="Arial"/>
                <a:cs typeface="Arial"/>
              </a:rPr>
              <a:t>SHA-</a:t>
            </a:r>
            <a:r>
              <a:rPr sz="2000" spc="-50" dirty="0">
                <a:solidFill>
                  <a:srgbClr val="004485"/>
                </a:solidFill>
                <a:latin typeface="Arial"/>
                <a:cs typeface="Arial"/>
              </a:rPr>
              <a:t>1 </a:t>
            </a:r>
            <a:r>
              <a:rPr sz="2000" spc="-25" dirty="0">
                <a:solidFill>
                  <a:srgbClr val="004485"/>
                </a:solidFill>
                <a:latin typeface="Arial"/>
                <a:cs typeface="Arial"/>
              </a:rPr>
              <a:t>LM</a:t>
            </a:r>
            <a:endParaRPr sz="2000">
              <a:latin typeface="Arial"/>
              <a:cs typeface="Arial"/>
            </a:endParaRPr>
          </a:p>
          <a:p>
            <a:pPr marL="12700" marR="5080">
              <a:lnSpc>
                <a:spcPts val="2230"/>
              </a:lnSpc>
            </a:pPr>
            <a:r>
              <a:rPr sz="2000" spc="-25" dirty="0">
                <a:solidFill>
                  <a:srgbClr val="004485"/>
                </a:solidFill>
                <a:latin typeface="Arial"/>
                <a:cs typeface="Arial"/>
              </a:rPr>
              <a:t>NT </a:t>
            </a:r>
            <a:r>
              <a:rPr sz="2000" spc="-10" dirty="0">
                <a:solidFill>
                  <a:srgbClr val="004485"/>
                </a:solidFill>
                <a:latin typeface="Arial"/>
                <a:cs typeface="Arial"/>
              </a:rPr>
              <a:t>MySQL323 MySQLSHA1</a:t>
            </a:r>
            <a:endParaRPr sz="2000">
              <a:latin typeface="Arial"/>
              <a:cs typeface="Arial"/>
            </a:endParaRPr>
          </a:p>
          <a:p>
            <a:pPr marL="12700">
              <a:lnSpc>
                <a:spcPts val="2105"/>
              </a:lnSpc>
            </a:pPr>
            <a:r>
              <a:rPr sz="2000" dirty="0">
                <a:solidFill>
                  <a:srgbClr val="004485"/>
                </a:solidFill>
                <a:latin typeface="Arial"/>
                <a:cs typeface="Arial"/>
              </a:rPr>
              <a:t>Cisco</a:t>
            </a:r>
            <a:r>
              <a:rPr sz="2000" spc="5" dirty="0">
                <a:solidFill>
                  <a:srgbClr val="004485"/>
                </a:solidFill>
                <a:latin typeface="Arial"/>
                <a:cs typeface="Arial"/>
              </a:rPr>
              <a:t> </a:t>
            </a:r>
            <a:r>
              <a:rPr sz="2000" spc="-25" dirty="0">
                <a:solidFill>
                  <a:srgbClr val="004485"/>
                </a:solidFill>
                <a:latin typeface="Arial"/>
                <a:cs typeface="Arial"/>
              </a:rPr>
              <a:t>PIX</a:t>
            </a:r>
            <a:endParaRPr sz="2000">
              <a:latin typeface="Arial"/>
              <a:cs typeface="Arial"/>
            </a:endParaRPr>
          </a:p>
          <a:p>
            <a:pPr marL="12700">
              <a:lnSpc>
                <a:spcPts val="2320"/>
              </a:lnSpc>
            </a:pPr>
            <a:r>
              <a:rPr sz="2000" dirty="0">
                <a:solidFill>
                  <a:srgbClr val="004485"/>
                </a:solidFill>
                <a:latin typeface="Arial"/>
                <a:cs typeface="Arial"/>
              </a:rPr>
              <a:t>VNC</a:t>
            </a:r>
            <a:r>
              <a:rPr sz="2000" spc="-10" dirty="0">
                <a:solidFill>
                  <a:srgbClr val="004485"/>
                </a:solidFill>
                <a:latin typeface="Arial"/>
                <a:cs typeface="Arial"/>
              </a:rPr>
              <a:t> </a:t>
            </a:r>
            <a:r>
              <a:rPr sz="2000" spc="-20" dirty="0">
                <a:solidFill>
                  <a:srgbClr val="004485"/>
                </a:solidFill>
                <a:latin typeface="Arial"/>
                <a:cs typeface="Arial"/>
              </a:rPr>
              <a:t>Hash</a:t>
            </a:r>
            <a:endParaRPr sz="2000">
              <a:latin typeface="Arial"/>
              <a:cs typeface="Arial"/>
            </a:endParaRPr>
          </a:p>
        </p:txBody>
      </p:sp>
      <p:sp>
        <p:nvSpPr>
          <p:cNvPr id="5" name="object 5"/>
          <p:cNvSpPr txBox="1"/>
          <p:nvPr/>
        </p:nvSpPr>
        <p:spPr>
          <a:xfrm>
            <a:off x="3582670" y="1814829"/>
            <a:ext cx="6289040" cy="3163570"/>
          </a:xfrm>
          <a:prstGeom prst="rect">
            <a:avLst/>
          </a:prstGeom>
        </p:spPr>
        <p:txBody>
          <a:bodyPr vert="horz" wrap="square" lIns="0" tIns="40005" rIns="0" bIns="0" rtlCol="0">
            <a:spAutoFit/>
          </a:bodyPr>
          <a:lstStyle/>
          <a:p>
            <a:pPr marL="12700" marR="1443990">
              <a:lnSpc>
                <a:spcPts val="2230"/>
              </a:lnSpc>
              <a:spcBef>
                <a:spcPts val="315"/>
              </a:spcBef>
            </a:pPr>
            <a:r>
              <a:rPr sz="2000" spc="-10" dirty="0">
                <a:solidFill>
                  <a:srgbClr val="004485"/>
                </a:solidFill>
                <a:latin typeface="Arial"/>
                <a:cs typeface="Arial"/>
              </a:rPr>
              <a:t>badpass 9C5B091C305744F046E551DB45E7C036</a:t>
            </a:r>
            <a:endParaRPr sz="2000" dirty="0">
              <a:latin typeface="Arial"/>
              <a:cs typeface="Arial"/>
            </a:endParaRPr>
          </a:p>
          <a:p>
            <a:pPr marL="12700" marR="5080">
              <a:lnSpc>
                <a:spcPts val="2230"/>
              </a:lnSpc>
            </a:pPr>
            <a:r>
              <a:rPr sz="2000" spc="-10" dirty="0">
                <a:solidFill>
                  <a:srgbClr val="004485"/>
                </a:solidFill>
                <a:latin typeface="Arial"/>
                <a:cs typeface="Arial"/>
              </a:rPr>
              <a:t>640061BD33AA12D92FC40EA87EA408DE F1BFC72887902986B95F3DFDF1B81A5B AF73C586F66FDC99ABF1EADB2B71C5E46C80C24A 4CF3B1913C3FF376</a:t>
            </a:r>
            <a:endParaRPr sz="2000" dirty="0">
              <a:latin typeface="Arial"/>
              <a:cs typeface="Arial"/>
            </a:endParaRPr>
          </a:p>
          <a:p>
            <a:pPr marL="12700">
              <a:lnSpc>
                <a:spcPts val="2100"/>
              </a:lnSpc>
            </a:pPr>
            <a:r>
              <a:rPr sz="2000" spc="-10" dirty="0">
                <a:solidFill>
                  <a:srgbClr val="004485"/>
                </a:solidFill>
                <a:latin typeface="Arial"/>
                <a:cs typeface="Arial"/>
              </a:rPr>
              <a:t>986CA892BEAB33D1FC2E60C22EC133B7</a:t>
            </a:r>
            <a:endParaRPr sz="2000" dirty="0">
              <a:latin typeface="Arial"/>
              <a:cs typeface="Arial"/>
            </a:endParaRPr>
          </a:p>
          <a:p>
            <a:pPr marL="12700">
              <a:lnSpc>
                <a:spcPts val="2230"/>
              </a:lnSpc>
            </a:pPr>
            <a:r>
              <a:rPr sz="2000" spc="-10" dirty="0">
                <a:solidFill>
                  <a:srgbClr val="004485"/>
                </a:solidFill>
                <a:latin typeface="Arial"/>
                <a:cs typeface="Arial"/>
              </a:rPr>
              <a:t>0AFDA7C85EE805C2</a:t>
            </a:r>
            <a:endParaRPr sz="2000" dirty="0">
              <a:latin typeface="Arial"/>
              <a:cs typeface="Arial"/>
            </a:endParaRPr>
          </a:p>
          <a:p>
            <a:pPr marL="12700">
              <a:lnSpc>
                <a:spcPts val="2230"/>
              </a:lnSpc>
            </a:pPr>
            <a:r>
              <a:rPr sz="2000" spc="-10" dirty="0">
                <a:solidFill>
                  <a:srgbClr val="004485"/>
                </a:solidFill>
                <a:latin typeface="Arial"/>
                <a:cs typeface="Arial"/>
              </a:rPr>
              <a:t>229749C080B28D3AEFAB78279C4668E6E12F20FA</a:t>
            </a:r>
            <a:endParaRPr sz="2000" dirty="0">
              <a:latin typeface="Arial"/>
              <a:cs typeface="Arial"/>
            </a:endParaRPr>
          </a:p>
          <a:p>
            <a:pPr marL="12700" marR="3738245">
              <a:lnSpc>
                <a:spcPts val="2240"/>
              </a:lnSpc>
              <a:spcBef>
                <a:spcPts val="125"/>
              </a:spcBef>
            </a:pPr>
            <a:r>
              <a:rPr sz="2000" spc="-10" dirty="0">
                <a:solidFill>
                  <a:srgbClr val="004485"/>
                </a:solidFill>
                <a:latin typeface="Arial"/>
                <a:cs typeface="Arial"/>
              </a:rPr>
              <a:t>RtJk8qcKDPR.2D/E DAD3B1EB680AD902</a:t>
            </a:r>
            <a:endParaRPr sz="2000" dirty="0">
              <a:latin typeface="Arial"/>
              <a:cs typeface="Arial"/>
            </a:endParaRPr>
          </a:p>
        </p:txBody>
      </p:sp>
      <p:sp>
        <p:nvSpPr>
          <p:cNvPr id="6" name="object 6"/>
          <p:cNvSpPr txBox="1">
            <a:spLocks noGrp="1"/>
          </p:cNvSpPr>
          <p:nvPr>
            <p:ph type="title"/>
          </p:nvPr>
        </p:nvSpPr>
        <p:spPr>
          <a:xfrm>
            <a:off x="318273" y="0"/>
            <a:ext cx="10204255" cy="689932"/>
          </a:xfrm>
          <a:prstGeom prst="rect">
            <a:avLst/>
          </a:prstGeom>
        </p:spPr>
        <p:txBody>
          <a:bodyPr vert="horz" wrap="square" lIns="0" tIns="12700" rIns="0" bIns="0" rtlCol="0" anchor="ctr">
            <a:spAutoFit/>
          </a:bodyPr>
          <a:lstStyle/>
          <a:p>
            <a:pPr marL="700405">
              <a:lnSpc>
                <a:spcPct val="100000"/>
              </a:lnSpc>
              <a:spcBef>
                <a:spcPts val="100"/>
              </a:spcBef>
            </a:pPr>
            <a:r>
              <a:rPr spc="240" dirty="0"/>
              <a:t>Example</a:t>
            </a:r>
            <a:r>
              <a:rPr spc="55" dirty="0"/>
              <a:t> </a:t>
            </a:r>
            <a:r>
              <a:rPr spc="290" dirty="0"/>
              <a:t>Hashes</a:t>
            </a:r>
            <a:r>
              <a:rPr spc="55" dirty="0"/>
              <a:t> </a:t>
            </a:r>
            <a:r>
              <a:rPr spc="-605" dirty="0"/>
              <a:t>/</a:t>
            </a:r>
            <a:r>
              <a:rPr spc="55" dirty="0"/>
              <a:t> </a:t>
            </a:r>
            <a:r>
              <a:rPr spc="295" dirty="0"/>
              <a:t>Hash</a:t>
            </a:r>
            <a:r>
              <a:rPr spc="55" dirty="0"/>
              <a:t> </a:t>
            </a:r>
            <a:r>
              <a:rPr spc="225" dirty="0"/>
              <a:t>Types</a:t>
            </a: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5</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7853"/>
            <a:ext cx="10163502" cy="658368"/>
          </a:xfrm>
        </p:spPr>
        <p:txBody>
          <a:bodyPr>
            <a:normAutofit/>
          </a:bodyPr>
          <a:lstStyle/>
          <a:p>
            <a:r>
              <a:rPr lang="en-US" altLang="en-US" dirty="0"/>
              <a:t>Keystroke Logger Attack</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7"/>
            <a:ext cx="609945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keystroke logger (or key logger) is either hardware or software that records all keystrokes entered.</a:t>
            </a:r>
          </a:p>
          <a:p>
            <a:r>
              <a:rPr lang="en-US" dirty="0"/>
              <a:t>As a hardware device, a keystroke logger is a small object that plugs into a USB port, resembling a plug-in wireless adapter or flash memory stick.</a:t>
            </a:r>
          </a:p>
          <a:p>
            <a:r>
              <a:rPr lang="en-US" dirty="0"/>
              <a:t>In software, the logger is just a program installed like any malicious code.</a:t>
            </a:r>
          </a:p>
          <a:p>
            <a:r>
              <a:rPr lang="en-US" dirty="0"/>
              <a:t>Can capture passwords, login identities, and all other data typed on the keyboard.</a:t>
            </a:r>
          </a:p>
          <a:p>
            <a:endParaRPr 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963486" y="1684396"/>
            <a:ext cx="4876416" cy="25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17EE77F-31AD-1541-B3B4-81EC5EE96AB1}"/>
              </a:ext>
            </a:extLst>
          </p:cNvPr>
          <p:cNvPicPr>
            <a:picLocks noChangeAspect="1"/>
          </p:cNvPicPr>
          <p:nvPr/>
        </p:nvPicPr>
        <p:blipFill>
          <a:blip r:embed="rId4"/>
          <a:stretch>
            <a:fillRect/>
          </a:stretch>
        </p:blipFill>
        <p:spPr>
          <a:xfrm>
            <a:off x="8030094" y="4304505"/>
            <a:ext cx="2743200" cy="1667274"/>
          </a:xfrm>
          <a:prstGeom prst="rect">
            <a:avLst/>
          </a:prstGeom>
        </p:spPr>
      </p:pic>
    </p:spTree>
    <p:extLst>
      <p:ext uri="{BB962C8B-B14F-4D97-AF65-F5344CB8AC3E}">
        <p14:creationId xmlns:p14="http://schemas.microsoft.com/office/powerpoint/2010/main" val="1182568213"/>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51130">
              <a:lnSpc>
                <a:spcPct val="100000"/>
              </a:lnSpc>
              <a:spcBef>
                <a:spcPts val="95"/>
              </a:spcBef>
            </a:pPr>
            <a:r>
              <a:rPr dirty="0"/>
              <a:t>Some</a:t>
            </a:r>
            <a:r>
              <a:rPr spc="-125" dirty="0"/>
              <a:t> </a:t>
            </a:r>
            <a:r>
              <a:rPr dirty="0"/>
              <a:t>Breached</a:t>
            </a:r>
            <a:r>
              <a:rPr spc="-130" dirty="0"/>
              <a:t> </a:t>
            </a:r>
            <a:r>
              <a:rPr spc="-10" dirty="0"/>
              <a:t>Companies</a:t>
            </a:r>
          </a:p>
        </p:txBody>
      </p:sp>
      <p:pic>
        <p:nvPicPr>
          <p:cNvPr id="3" name="object 3"/>
          <p:cNvPicPr/>
          <p:nvPr/>
        </p:nvPicPr>
        <p:blipFill>
          <a:blip r:embed="rId2" cstate="print"/>
          <a:stretch>
            <a:fillRect/>
          </a:stretch>
        </p:blipFill>
        <p:spPr>
          <a:xfrm>
            <a:off x="6862572" y="5548884"/>
            <a:ext cx="3119889" cy="547116"/>
          </a:xfrm>
          <a:prstGeom prst="rect">
            <a:avLst/>
          </a:prstGeom>
        </p:spPr>
      </p:pic>
      <p:pic>
        <p:nvPicPr>
          <p:cNvPr id="4" name="object 4"/>
          <p:cNvPicPr/>
          <p:nvPr/>
        </p:nvPicPr>
        <p:blipFill>
          <a:blip r:embed="rId3" cstate="print"/>
          <a:stretch>
            <a:fillRect/>
          </a:stretch>
        </p:blipFill>
        <p:spPr>
          <a:xfrm>
            <a:off x="2601535" y="3199078"/>
            <a:ext cx="2305694" cy="440121"/>
          </a:xfrm>
          <a:prstGeom prst="rect">
            <a:avLst/>
          </a:prstGeom>
        </p:spPr>
      </p:pic>
      <p:pic>
        <p:nvPicPr>
          <p:cNvPr id="5" name="object 5"/>
          <p:cNvPicPr/>
          <p:nvPr/>
        </p:nvPicPr>
        <p:blipFill>
          <a:blip r:embed="rId4" cstate="print"/>
          <a:stretch>
            <a:fillRect/>
          </a:stretch>
        </p:blipFill>
        <p:spPr>
          <a:xfrm>
            <a:off x="4236397" y="4188174"/>
            <a:ext cx="3445567" cy="336277"/>
          </a:xfrm>
          <a:prstGeom prst="rect">
            <a:avLst/>
          </a:prstGeom>
        </p:spPr>
      </p:pic>
      <p:pic>
        <p:nvPicPr>
          <p:cNvPr id="6" name="object 6"/>
          <p:cNvPicPr/>
          <p:nvPr/>
        </p:nvPicPr>
        <p:blipFill>
          <a:blip r:embed="rId5" cstate="print"/>
          <a:stretch>
            <a:fillRect/>
          </a:stretch>
        </p:blipFill>
        <p:spPr>
          <a:xfrm>
            <a:off x="9377491" y="2105611"/>
            <a:ext cx="829475" cy="1001314"/>
          </a:xfrm>
          <a:prstGeom prst="rect">
            <a:avLst/>
          </a:prstGeom>
        </p:spPr>
      </p:pic>
      <p:pic>
        <p:nvPicPr>
          <p:cNvPr id="7" name="object 7"/>
          <p:cNvPicPr/>
          <p:nvPr/>
        </p:nvPicPr>
        <p:blipFill>
          <a:blip r:embed="rId6" cstate="print"/>
          <a:stretch>
            <a:fillRect/>
          </a:stretch>
        </p:blipFill>
        <p:spPr>
          <a:xfrm>
            <a:off x="1997963" y="1981200"/>
            <a:ext cx="2432304" cy="617220"/>
          </a:xfrm>
          <a:prstGeom prst="rect">
            <a:avLst/>
          </a:prstGeom>
        </p:spPr>
      </p:pic>
      <p:pic>
        <p:nvPicPr>
          <p:cNvPr id="8" name="object 8"/>
          <p:cNvPicPr/>
          <p:nvPr/>
        </p:nvPicPr>
        <p:blipFill>
          <a:blip r:embed="rId7" cstate="print"/>
          <a:stretch>
            <a:fillRect/>
          </a:stretch>
        </p:blipFill>
        <p:spPr>
          <a:xfrm>
            <a:off x="5298947" y="1981200"/>
            <a:ext cx="3022092" cy="1147572"/>
          </a:xfrm>
          <a:prstGeom prst="rect">
            <a:avLst/>
          </a:prstGeom>
        </p:spPr>
      </p:pic>
      <p:pic>
        <p:nvPicPr>
          <p:cNvPr id="9" name="object 9"/>
          <p:cNvPicPr/>
          <p:nvPr/>
        </p:nvPicPr>
        <p:blipFill>
          <a:blip r:embed="rId8" cstate="print"/>
          <a:stretch>
            <a:fillRect/>
          </a:stretch>
        </p:blipFill>
        <p:spPr>
          <a:xfrm>
            <a:off x="1875999" y="5013393"/>
            <a:ext cx="1789641" cy="1158807"/>
          </a:xfrm>
          <a:prstGeom prst="rect">
            <a:avLst/>
          </a:prstGeom>
        </p:spPr>
      </p:pic>
      <p:pic>
        <p:nvPicPr>
          <p:cNvPr id="10" name="object 10"/>
          <p:cNvPicPr/>
          <p:nvPr/>
        </p:nvPicPr>
        <p:blipFill>
          <a:blip r:embed="rId9" cstate="print"/>
          <a:stretch>
            <a:fillRect/>
          </a:stretch>
        </p:blipFill>
        <p:spPr>
          <a:xfrm>
            <a:off x="8421623" y="3235451"/>
            <a:ext cx="1153668" cy="1153668"/>
          </a:xfrm>
          <a:prstGeom prst="rect">
            <a:avLst/>
          </a:prstGeom>
        </p:spPr>
      </p:pic>
      <p:pic>
        <p:nvPicPr>
          <p:cNvPr id="11" name="object 11"/>
          <p:cNvPicPr/>
          <p:nvPr/>
        </p:nvPicPr>
        <p:blipFill>
          <a:blip r:embed="rId10" cstate="print"/>
          <a:stretch>
            <a:fillRect/>
          </a:stretch>
        </p:blipFill>
        <p:spPr>
          <a:xfrm>
            <a:off x="3915155" y="5263896"/>
            <a:ext cx="2638044" cy="51354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2700">
              <a:lnSpc>
                <a:spcPct val="100000"/>
              </a:lnSpc>
              <a:spcBef>
                <a:spcPts val="95"/>
              </a:spcBef>
            </a:pPr>
            <a:r>
              <a:rPr spc="-30" dirty="0"/>
              <a:t>Data-</a:t>
            </a:r>
            <a:r>
              <a:rPr dirty="0"/>
              <a:t>Driven</a:t>
            </a:r>
            <a:r>
              <a:rPr spc="25" dirty="0"/>
              <a:t> </a:t>
            </a:r>
            <a:r>
              <a:rPr spc="-20" dirty="0"/>
              <a:t>Statistical</a:t>
            </a:r>
            <a:r>
              <a:rPr spc="-240" dirty="0"/>
              <a:t> </a:t>
            </a:r>
            <a:r>
              <a:rPr spc="-10" dirty="0"/>
              <a:t>Attacks</a:t>
            </a:r>
          </a:p>
        </p:txBody>
      </p:sp>
      <p:sp>
        <p:nvSpPr>
          <p:cNvPr id="3" name="object 3"/>
          <p:cNvSpPr txBox="1"/>
          <p:nvPr/>
        </p:nvSpPr>
        <p:spPr>
          <a:xfrm>
            <a:off x="2059941" y="1620978"/>
            <a:ext cx="7465059" cy="4622419"/>
          </a:xfrm>
          <a:prstGeom prst="rect">
            <a:avLst/>
          </a:prstGeom>
        </p:spPr>
        <p:txBody>
          <a:bodyPr vert="horz" wrap="square" lIns="0" tIns="13335" rIns="0" bIns="0" rtlCol="0">
            <a:spAutoFit/>
          </a:bodyPr>
          <a:lstStyle/>
          <a:p>
            <a:pPr marL="355600" indent="-343535">
              <a:spcBef>
                <a:spcPts val="105"/>
              </a:spcBef>
              <a:buChar char="•"/>
              <a:tabLst>
                <a:tab pos="355600" algn="l"/>
                <a:tab pos="356235" algn="l"/>
              </a:tabLst>
            </a:pPr>
            <a:r>
              <a:rPr sz="3200" dirty="0">
                <a:latin typeface="Arial"/>
                <a:cs typeface="Arial"/>
              </a:rPr>
              <a:t>(2009)</a:t>
            </a:r>
            <a:r>
              <a:rPr sz="3200" spc="-55" dirty="0">
                <a:latin typeface="Arial"/>
                <a:cs typeface="Arial"/>
              </a:rPr>
              <a:t> </a:t>
            </a:r>
            <a:r>
              <a:rPr sz="3200" dirty="0">
                <a:latin typeface="Arial"/>
                <a:cs typeface="Arial"/>
              </a:rPr>
              <a:t>32</a:t>
            </a:r>
            <a:r>
              <a:rPr sz="3200" spc="-45" dirty="0">
                <a:latin typeface="Arial"/>
                <a:cs typeface="Arial"/>
              </a:rPr>
              <a:t> </a:t>
            </a:r>
            <a:r>
              <a:rPr sz="3200" dirty="0">
                <a:latin typeface="Arial"/>
                <a:cs typeface="Arial"/>
              </a:rPr>
              <a:t>million</a:t>
            </a:r>
            <a:r>
              <a:rPr sz="3200" spc="-25" dirty="0">
                <a:latin typeface="Arial"/>
                <a:cs typeface="Arial"/>
              </a:rPr>
              <a:t> </a:t>
            </a:r>
            <a:r>
              <a:rPr sz="3200" spc="-10" dirty="0">
                <a:latin typeface="Arial"/>
                <a:cs typeface="Arial"/>
              </a:rPr>
              <a:t>passwords:</a:t>
            </a:r>
            <a:endParaRPr sz="3200">
              <a:latin typeface="Arial"/>
              <a:cs typeface="Arial"/>
            </a:endParaRPr>
          </a:p>
          <a:p>
            <a:pPr>
              <a:spcBef>
                <a:spcPts val="30"/>
              </a:spcBef>
              <a:buFont typeface="Arial"/>
              <a:buChar char="•"/>
            </a:pPr>
            <a:endParaRPr sz="4650">
              <a:latin typeface="Arial"/>
              <a:cs typeface="Arial"/>
            </a:endParaRPr>
          </a:p>
          <a:p>
            <a:pPr marL="355600" indent="-343535">
              <a:buChar char="•"/>
              <a:tabLst>
                <a:tab pos="355600" algn="l"/>
                <a:tab pos="356235" algn="l"/>
              </a:tabLst>
            </a:pPr>
            <a:r>
              <a:rPr sz="3200" dirty="0">
                <a:latin typeface="Arial"/>
                <a:cs typeface="Arial"/>
              </a:rPr>
              <a:t>(2016)</a:t>
            </a:r>
            <a:r>
              <a:rPr sz="3200" spc="-110" dirty="0">
                <a:latin typeface="Arial"/>
                <a:cs typeface="Arial"/>
              </a:rPr>
              <a:t> </a:t>
            </a:r>
            <a:r>
              <a:rPr sz="3200" spc="-20" dirty="0">
                <a:latin typeface="Arial"/>
                <a:cs typeface="Arial"/>
              </a:rPr>
              <a:t>117</a:t>
            </a:r>
            <a:r>
              <a:rPr sz="3200" spc="-95" dirty="0">
                <a:latin typeface="Arial"/>
                <a:cs typeface="Arial"/>
              </a:rPr>
              <a:t> </a:t>
            </a:r>
            <a:r>
              <a:rPr sz="3200" dirty="0">
                <a:latin typeface="Arial"/>
                <a:cs typeface="Arial"/>
              </a:rPr>
              <a:t>million</a:t>
            </a:r>
            <a:r>
              <a:rPr sz="3200" spc="-90" dirty="0">
                <a:latin typeface="Arial"/>
                <a:cs typeface="Arial"/>
              </a:rPr>
              <a:t> </a:t>
            </a:r>
            <a:r>
              <a:rPr sz="3200" spc="-10" dirty="0">
                <a:latin typeface="Arial"/>
                <a:cs typeface="Arial"/>
              </a:rPr>
              <a:t>passwords:</a:t>
            </a:r>
            <a:endParaRPr sz="3200">
              <a:latin typeface="Arial"/>
              <a:cs typeface="Arial"/>
            </a:endParaRPr>
          </a:p>
          <a:p>
            <a:pPr>
              <a:spcBef>
                <a:spcPts val="30"/>
              </a:spcBef>
              <a:buFont typeface="Arial"/>
              <a:buChar char="•"/>
            </a:pPr>
            <a:endParaRPr sz="4650">
              <a:latin typeface="Arial"/>
              <a:cs typeface="Arial"/>
            </a:endParaRPr>
          </a:p>
          <a:p>
            <a:pPr marL="355600" indent="-343535">
              <a:spcBef>
                <a:spcPts val="5"/>
              </a:spcBef>
              <a:buChar char="•"/>
              <a:tabLst>
                <a:tab pos="355600" algn="l"/>
                <a:tab pos="356235" algn="l"/>
              </a:tabLst>
            </a:pPr>
            <a:r>
              <a:rPr sz="3200" dirty="0">
                <a:latin typeface="Arial"/>
                <a:cs typeface="Arial"/>
              </a:rPr>
              <a:t>(2017)</a:t>
            </a:r>
            <a:r>
              <a:rPr sz="3200" spc="-50" dirty="0">
                <a:latin typeface="Arial"/>
                <a:cs typeface="Arial"/>
              </a:rPr>
              <a:t> </a:t>
            </a:r>
            <a:r>
              <a:rPr sz="3200" dirty="0">
                <a:latin typeface="Arial"/>
                <a:cs typeface="Arial"/>
              </a:rPr>
              <a:t>3</a:t>
            </a:r>
            <a:r>
              <a:rPr sz="3200" spc="-35" dirty="0">
                <a:latin typeface="Arial"/>
                <a:cs typeface="Arial"/>
              </a:rPr>
              <a:t> </a:t>
            </a:r>
            <a:r>
              <a:rPr sz="3200" u="sng" dirty="0">
                <a:uFill>
                  <a:solidFill>
                    <a:srgbClr val="000000"/>
                  </a:solidFill>
                </a:uFill>
                <a:latin typeface="Arial"/>
                <a:cs typeface="Arial"/>
              </a:rPr>
              <a:t>billion</a:t>
            </a:r>
            <a:r>
              <a:rPr sz="3200" spc="-15" dirty="0">
                <a:latin typeface="Arial"/>
                <a:cs typeface="Arial"/>
              </a:rPr>
              <a:t> </a:t>
            </a:r>
            <a:r>
              <a:rPr sz="3200" spc="-10" dirty="0">
                <a:latin typeface="Arial"/>
                <a:cs typeface="Arial"/>
              </a:rPr>
              <a:t>passwords:</a:t>
            </a:r>
            <a:endParaRPr sz="3200">
              <a:latin typeface="Arial"/>
              <a:cs typeface="Arial"/>
            </a:endParaRPr>
          </a:p>
          <a:p>
            <a:pPr>
              <a:spcBef>
                <a:spcPts val="30"/>
              </a:spcBef>
              <a:buFont typeface="Arial"/>
              <a:buChar char="•"/>
            </a:pPr>
            <a:endParaRPr sz="4650">
              <a:latin typeface="Arial"/>
              <a:cs typeface="Arial"/>
            </a:endParaRPr>
          </a:p>
          <a:p>
            <a:pPr marL="355600" indent="-343535">
              <a:buChar char="•"/>
              <a:tabLst>
                <a:tab pos="355600" algn="l"/>
                <a:tab pos="356235" algn="l"/>
              </a:tabLst>
            </a:pPr>
            <a:r>
              <a:rPr sz="3200" spc="-35" dirty="0">
                <a:latin typeface="Arial"/>
                <a:cs typeface="Arial"/>
              </a:rPr>
              <a:t>Total:</a:t>
            </a:r>
            <a:r>
              <a:rPr sz="3200" spc="-60" dirty="0">
                <a:latin typeface="Arial"/>
                <a:cs typeface="Arial"/>
              </a:rPr>
              <a:t> </a:t>
            </a:r>
            <a:r>
              <a:rPr sz="3200" dirty="0">
                <a:latin typeface="Arial"/>
                <a:cs typeface="Arial"/>
              </a:rPr>
              <a:t>&gt;10</a:t>
            </a:r>
            <a:r>
              <a:rPr sz="3200" spc="-60" dirty="0">
                <a:latin typeface="Arial"/>
                <a:cs typeface="Arial"/>
              </a:rPr>
              <a:t> </a:t>
            </a:r>
            <a:r>
              <a:rPr sz="3200" dirty="0">
                <a:latin typeface="Arial"/>
                <a:cs typeface="Arial"/>
              </a:rPr>
              <a:t>billion</a:t>
            </a:r>
            <a:r>
              <a:rPr sz="3200" spc="-75" dirty="0">
                <a:latin typeface="Arial"/>
                <a:cs typeface="Arial"/>
              </a:rPr>
              <a:t> </a:t>
            </a:r>
            <a:r>
              <a:rPr sz="3200" dirty="0">
                <a:latin typeface="Arial"/>
                <a:cs typeface="Arial"/>
              </a:rPr>
              <a:t>passwords</a:t>
            </a:r>
            <a:r>
              <a:rPr sz="3200" spc="-95" dirty="0">
                <a:latin typeface="Arial"/>
                <a:cs typeface="Arial"/>
              </a:rPr>
              <a:t> </a:t>
            </a:r>
            <a:r>
              <a:rPr sz="3200" dirty="0">
                <a:latin typeface="Arial"/>
                <a:cs typeface="Arial"/>
              </a:rPr>
              <a:t>stolen</a:t>
            </a:r>
            <a:r>
              <a:rPr sz="3200" spc="-55" dirty="0">
                <a:latin typeface="Arial"/>
                <a:cs typeface="Arial"/>
              </a:rPr>
              <a:t> </a:t>
            </a:r>
            <a:r>
              <a:rPr sz="3200" spc="-20" dirty="0">
                <a:latin typeface="Arial"/>
                <a:cs typeface="Arial"/>
              </a:rPr>
              <a:t>from</a:t>
            </a:r>
            <a:endParaRPr sz="3200">
              <a:latin typeface="Arial"/>
              <a:cs typeface="Arial"/>
            </a:endParaRPr>
          </a:p>
          <a:p>
            <a:pPr marL="355600"/>
            <a:r>
              <a:rPr sz="3200" dirty="0">
                <a:latin typeface="Arial"/>
                <a:cs typeface="Arial"/>
              </a:rPr>
              <a:t>&gt;500</a:t>
            </a:r>
            <a:r>
              <a:rPr sz="3200" spc="-10" dirty="0">
                <a:latin typeface="Arial"/>
                <a:cs typeface="Arial"/>
              </a:rPr>
              <a:t> services</a:t>
            </a:r>
            <a:endParaRPr sz="3200">
              <a:latin typeface="Arial"/>
              <a:cs typeface="Arial"/>
            </a:endParaRPr>
          </a:p>
        </p:txBody>
      </p:sp>
      <p:pic>
        <p:nvPicPr>
          <p:cNvPr id="4" name="object 4"/>
          <p:cNvPicPr/>
          <p:nvPr/>
        </p:nvPicPr>
        <p:blipFill>
          <a:blip r:embed="rId2" cstate="print"/>
          <a:stretch>
            <a:fillRect/>
          </a:stretch>
        </p:blipFill>
        <p:spPr>
          <a:xfrm>
            <a:off x="7962900" y="2782823"/>
            <a:ext cx="2247900" cy="569976"/>
          </a:xfrm>
          <a:prstGeom prst="rect">
            <a:avLst/>
          </a:prstGeom>
        </p:spPr>
      </p:pic>
      <p:pic>
        <p:nvPicPr>
          <p:cNvPr id="5" name="object 5"/>
          <p:cNvPicPr/>
          <p:nvPr/>
        </p:nvPicPr>
        <p:blipFill>
          <a:blip r:embed="rId3" cstate="print"/>
          <a:stretch>
            <a:fillRect/>
          </a:stretch>
        </p:blipFill>
        <p:spPr>
          <a:xfrm>
            <a:off x="7391400" y="3962400"/>
            <a:ext cx="2638044" cy="513548"/>
          </a:xfrm>
          <a:prstGeom prst="rect">
            <a:avLst/>
          </a:prstGeom>
        </p:spPr>
      </p:pic>
      <p:pic>
        <p:nvPicPr>
          <p:cNvPr id="6" name="object 6"/>
          <p:cNvPicPr/>
          <p:nvPr/>
        </p:nvPicPr>
        <p:blipFill>
          <a:blip r:embed="rId4" cstate="print"/>
          <a:stretch>
            <a:fillRect/>
          </a:stretch>
        </p:blipFill>
        <p:spPr>
          <a:xfrm>
            <a:off x="7772401" y="1578863"/>
            <a:ext cx="2500883" cy="71018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2700">
              <a:lnSpc>
                <a:spcPct val="100000"/>
              </a:lnSpc>
              <a:spcBef>
                <a:spcPts val="95"/>
              </a:spcBef>
            </a:pPr>
            <a:r>
              <a:rPr dirty="0"/>
              <a:t>Have</a:t>
            </a:r>
            <a:r>
              <a:rPr spc="-75" dirty="0"/>
              <a:t> </a:t>
            </a:r>
            <a:r>
              <a:rPr dirty="0"/>
              <a:t>I</a:t>
            </a:r>
            <a:r>
              <a:rPr spc="-80" dirty="0"/>
              <a:t> </a:t>
            </a:r>
            <a:r>
              <a:rPr dirty="0"/>
              <a:t>Been</a:t>
            </a:r>
            <a:r>
              <a:rPr spc="-75" dirty="0"/>
              <a:t> </a:t>
            </a:r>
            <a:r>
              <a:rPr dirty="0"/>
              <a:t>Pwned</a:t>
            </a:r>
            <a:r>
              <a:rPr spc="-70" dirty="0"/>
              <a:t> </a:t>
            </a:r>
            <a:r>
              <a:rPr spc="-10" dirty="0"/>
              <a:t>(HIBP)</a:t>
            </a:r>
          </a:p>
        </p:txBody>
      </p:sp>
      <p:grpSp>
        <p:nvGrpSpPr>
          <p:cNvPr id="3" name="object 3"/>
          <p:cNvGrpSpPr/>
          <p:nvPr/>
        </p:nvGrpSpPr>
        <p:grpSpPr>
          <a:xfrm>
            <a:off x="2228088" y="1409700"/>
            <a:ext cx="7736205" cy="5241290"/>
            <a:chOff x="704087" y="1409700"/>
            <a:chExt cx="7736205" cy="5241290"/>
          </a:xfrm>
        </p:grpSpPr>
        <p:pic>
          <p:nvPicPr>
            <p:cNvPr id="4" name="object 4"/>
            <p:cNvPicPr/>
            <p:nvPr/>
          </p:nvPicPr>
          <p:blipFill>
            <a:blip r:embed="rId2" cstate="print"/>
            <a:stretch>
              <a:fillRect/>
            </a:stretch>
          </p:blipFill>
          <p:spPr>
            <a:xfrm>
              <a:off x="742187" y="1447800"/>
              <a:ext cx="7659623" cy="5164836"/>
            </a:xfrm>
            <a:prstGeom prst="rect">
              <a:avLst/>
            </a:prstGeom>
          </p:spPr>
        </p:pic>
        <p:sp>
          <p:nvSpPr>
            <p:cNvPr id="5" name="object 5"/>
            <p:cNvSpPr/>
            <p:nvPr/>
          </p:nvSpPr>
          <p:spPr>
            <a:xfrm>
              <a:off x="723137" y="1428750"/>
              <a:ext cx="7698105" cy="5203190"/>
            </a:xfrm>
            <a:custGeom>
              <a:avLst/>
              <a:gdLst/>
              <a:ahLst/>
              <a:cxnLst/>
              <a:rect l="l" t="t" r="r" b="b"/>
              <a:pathLst>
                <a:path w="7698105" h="5203190">
                  <a:moveTo>
                    <a:pt x="0" y="5202936"/>
                  </a:moveTo>
                  <a:lnTo>
                    <a:pt x="7697723" y="5202936"/>
                  </a:lnTo>
                  <a:lnTo>
                    <a:pt x="7697723" y="0"/>
                  </a:lnTo>
                  <a:lnTo>
                    <a:pt x="0" y="0"/>
                  </a:lnTo>
                  <a:lnTo>
                    <a:pt x="0" y="5202936"/>
                  </a:lnTo>
                  <a:close/>
                </a:path>
              </a:pathLst>
            </a:custGeom>
            <a:ln w="38100">
              <a:solidFill>
                <a:srgbClr val="000000"/>
              </a:solidFill>
            </a:ln>
          </p:spPr>
          <p:txBody>
            <a:bodyPr wrap="square" lIns="0" tIns="0" rIns="0" bIns="0" rtlCol="0"/>
            <a:lstStyle/>
            <a:p>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62</a:t>
            </a:fld>
            <a:endParaRPr lang="en-US" altLang="en-US" dirty="0"/>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39790" y="35859"/>
            <a:ext cx="10163502" cy="658368"/>
          </a:xfrm>
        </p:spPr>
        <p:txBody>
          <a:bodyPr>
            <a:normAutofit/>
          </a:bodyPr>
          <a:lstStyle/>
          <a:p>
            <a:r>
              <a:rPr lang="en-US" altLang="en-US" sz="3600" dirty="0"/>
              <a:t>Summary</a:t>
            </a:r>
          </a:p>
        </p:txBody>
      </p:sp>
      <p:sp>
        <p:nvSpPr>
          <p:cNvPr id="8" name="Rectangle 3">
            <a:extLst>
              <a:ext uri="{FF2B5EF4-FFF2-40B4-BE49-F238E27FC236}">
                <a16:creationId xmlns:a16="http://schemas.microsoft.com/office/drawing/2014/main" id="{BAC656DF-2E0B-D549-916A-959A6A622BD6}"/>
              </a:ext>
            </a:extLst>
          </p:cNvPr>
          <p:cNvSpPr txBox="1">
            <a:spLocks noChangeArrowheads="1"/>
          </p:cNvSpPr>
          <p:nvPr/>
        </p:nvSpPr>
        <p:spPr>
          <a:xfrm>
            <a:off x="1039790" y="1607329"/>
            <a:ext cx="8863336" cy="5114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Website attacks are powerful since they have the potential to steal user credentials to compromise the user machine.</a:t>
            </a:r>
          </a:p>
          <a:p>
            <a:r>
              <a:rPr lang="en-US" sz="2400" dirty="0"/>
              <a:t>Detecting that a change has occurred on a website can be difficult.</a:t>
            </a:r>
          </a:p>
          <a:p>
            <a:r>
              <a:rPr lang="en-US" sz="2400" dirty="0"/>
              <a:t>The inherently unsecure model used for web interactions has a number of weak points.</a:t>
            </a:r>
          </a:p>
          <a:p>
            <a:r>
              <a:rPr lang="en-US" sz="2400" dirty="0"/>
              <a:t>Thus, everyone needs to know range of potential threats, including those against distant web sites.</a:t>
            </a:r>
          </a:p>
          <a:p>
            <a:endParaRPr lang="en-US" altLang="en-US" sz="2400" dirty="0"/>
          </a:p>
        </p:txBody>
      </p:sp>
    </p:spTree>
    <p:extLst>
      <p:ext uri="{BB962C8B-B14F-4D97-AF65-F5344CB8AC3E}">
        <p14:creationId xmlns:p14="http://schemas.microsoft.com/office/powerpoint/2010/main" val="1645868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26ED8F-B367-4267-97AB-05F4ECCE2BC0}"/>
              </a:ext>
            </a:extLst>
          </p:cNvPr>
          <p:cNvSpPr>
            <a:spLocks noGrp="1"/>
          </p:cNvSpPr>
          <p:nvPr>
            <p:ph type="sldNum" sz="quarter" idx="12"/>
          </p:nvPr>
        </p:nvSpPr>
        <p:spPr/>
        <p:txBody>
          <a:bodyPr>
            <a:normAutofit/>
          </a:bodyPr>
          <a:lstStyle/>
          <a:p>
            <a:fld id="{DC2B8DA6-A580-462F-BEC7-C9425A91E20E}" type="slidenum">
              <a:rPr lang="en-US" smtClean="0"/>
              <a:pPr/>
              <a:t>63</a:t>
            </a:fld>
            <a:endParaRPr lang="en-US" dirty="0"/>
          </a:p>
        </p:txBody>
      </p:sp>
      <p:sp>
        <p:nvSpPr>
          <p:cNvPr id="32" name="Title 1"/>
          <p:cNvSpPr txBox="1">
            <a:spLocks/>
          </p:cNvSpPr>
          <p:nvPr/>
        </p:nvSpPr>
        <p:spPr>
          <a:xfrm>
            <a:off x="1252205" y="433410"/>
            <a:ext cx="8229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a:solidFill>
                  <a:srgbClr val="063796"/>
                </a:solidFill>
                <a:latin typeface="Calibri" panose="020F0502020204030204" pitchFamily="34" charset="0"/>
                <a:cs typeface="Calibri" panose="020F0502020204030204" pitchFamily="34" charset="0"/>
              </a:rPr>
              <a:t>Questions?</a:t>
            </a:r>
          </a:p>
        </p:txBody>
      </p:sp>
      <p:pic>
        <p:nvPicPr>
          <p:cNvPr id="6" name="Picture 5">
            <a:extLst>
              <a:ext uri="{FF2B5EF4-FFF2-40B4-BE49-F238E27FC236}">
                <a16:creationId xmlns:a16="http://schemas.microsoft.com/office/drawing/2014/main" id="{DC81016B-13CD-4D4A-8B46-29B2DD2F768A}"/>
              </a:ext>
            </a:extLst>
          </p:cNvPr>
          <p:cNvPicPr>
            <a:picLocks noChangeAspect="1"/>
          </p:cNvPicPr>
          <p:nvPr/>
        </p:nvPicPr>
        <p:blipFill>
          <a:blip r:embed="rId3"/>
          <a:stretch>
            <a:fillRect/>
          </a:stretch>
        </p:blipFill>
        <p:spPr>
          <a:xfrm>
            <a:off x="4285005" y="1200609"/>
            <a:ext cx="4525805" cy="2415960"/>
          </a:xfrm>
          <a:prstGeom prst="rect">
            <a:avLst/>
          </a:prstGeom>
        </p:spPr>
      </p:pic>
      <p:pic>
        <p:nvPicPr>
          <p:cNvPr id="7" name="Picture 6">
            <a:extLst>
              <a:ext uri="{FF2B5EF4-FFF2-40B4-BE49-F238E27FC236}">
                <a16:creationId xmlns:a16="http://schemas.microsoft.com/office/drawing/2014/main" id="{3DB613FB-54E9-B840-AD6F-6D6F1248C712}"/>
              </a:ext>
            </a:extLst>
          </p:cNvPr>
          <p:cNvPicPr>
            <a:picLocks noChangeAspect="1"/>
          </p:cNvPicPr>
          <p:nvPr/>
        </p:nvPicPr>
        <p:blipFill>
          <a:blip r:embed="rId4"/>
          <a:stretch>
            <a:fillRect/>
          </a:stretch>
        </p:blipFill>
        <p:spPr>
          <a:xfrm>
            <a:off x="5387294" y="2299601"/>
            <a:ext cx="3813865" cy="2360150"/>
          </a:xfrm>
          <a:prstGeom prst="rect">
            <a:avLst/>
          </a:prstGeom>
        </p:spPr>
      </p:pic>
      <p:pic>
        <p:nvPicPr>
          <p:cNvPr id="9" name="Picture 8">
            <a:extLst>
              <a:ext uri="{FF2B5EF4-FFF2-40B4-BE49-F238E27FC236}">
                <a16:creationId xmlns:a16="http://schemas.microsoft.com/office/drawing/2014/main" id="{08E7A7E7-4BE5-2A45-9AA3-B612674662E8}"/>
              </a:ext>
            </a:extLst>
          </p:cNvPr>
          <p:cNvPicPr>
            <a:picLocks noChangeAspect="1"/>
          </p:cNvPicPr>
          <p:nvPr/>
        </p:nvPicPr>
        <p:blipFill>
          <a:blip r:embed="rId5"/>
          <a:stretch>
            <a:fillRect/>
          </a:stretch>
        </p:blipFill>
        <p:spPr>
          <a:xfrm>
            <a:off x="6269446" y="4362394"/>
            <a:ext cx="3300124" cy="1993956"/>
          </a:xfrm>
          <a:prstGeom prst="rect">
            <a:avLst/>
          </a:prstGeom>
        </p:spPr>
      </p:pic>
      <p:pic>
        <p:nvPicPr>
          <p:cNvPr id="10" name="Picture 4">
            <a:extLst>
              <a:ext uri="{FF2B5EF4-FFF2-40B4-BE49-F238E27FC236}">
                <a16:creationId xmlns:a16="http://schemas.microsoft.com/office/drawing/2014/main" id="{0F269A39-230F-4147-A0E9-E47204B0006A}"/>
              </a:ext>
            </a:extLst>
          </p:cNvPr>
          <p:cNvPicPr>
            <a:picLocks noChangeAspect="1"/>
          </p:cNvPicPr>
          <p:nvPr/>
        </p:nvPicPr>
        <p:blipFill>
          <a:blip r:embed="rId6"/>
          <a:stretch>
            <a:fillRect/>
          </a:stretch>
        </p:blipFill>
        <p:spPr bwMode="auto">
          <a:xfrm>
            <a:off x="1854431" y="2987886"/>
            <a:ext cx="4124325" cy="23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55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6</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8965"/>
            <a:ext cx="10163502" cy="658368"/>
          </a:xfrm>
        </p:spPr>
        <p:txBody>
          <a:bodyPr>
            <a:normAutofit/>
          </a:bodyPr>
          <a:lstStyle/>
          <a:p>
            <a:r>
              <a:rPr lang="en-US" altLang="en-US" dirty="0"/>
              <a:t>Page-in-the-Middle Attack</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Another type of browser attack in which a user is redirected to another page.</a:t>
            </a:r>
          </a:p>
          <a:p>
            <a:r>
              <a:rPr lang="en-US" altLang="en-US" dirty="0"/>
              <a:t>A page attack might wait until a user has gone to a particular web site and present a fictitious page for the user.</a:t>
            </a:r>
          </a:p>
          <a:p>
            <a:r>
              <a:rPr lang="en-US" altLang="en-US" dirty="0"/>
              <a:t>Difference from man-in-the-browser attack is that instead of silently capturing data, the attacker redirects the user, presenting different web pages for the user to see.</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140854" y="2232301"/>
            <a:ext cx="4876416" cy="29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150701"/>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7</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225430"/>
            <a:ext cx="10163502" cy="658368"/>
          </a:xfrm>
        </p:spPr>
        <p:txBody>
          <a:bodyPr>
            <a:normAutofit/>
          </a:bodyPr>
          <a:lstStyle/>
          <a:p>
            <a:r>
              <a:rPr lang="en-US" altLang="en-US" dirty="0"/>
              <a:t>Program Download Substitution Attack</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0" y="1423717"/>
            <a:ext cx="639127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page could trick you into downloading a file that appears to be an application you want.</a:t>
            </a:r>
          </a:p>
          <a:p>
            <a:r>
              <a:rPr lang="en-US" dirty="0"/>
              <a:t>In reality, it's a virus, Trojan horse, or other malware.</a:t>
            </a:r>
          </a:p>
          <a:p>
            <a:r>
              <a:rPr lang="en-US" dirty="0"/>
              <a:t>How do you know what you're downloading?</a:t>
            </a:r>
          </a:p>
          <a:p>
            <a:r>
              <a:rPr lang="en-US" dirty="0"/>
              <a:t>Often, there's no way to be sure.</a:t>
            </a:r>
          </a:p>
          <a:p>
            <a:r>
              <a:rPr lang="en-US" dirty="0"/>
              <a:t>This attack also defeats users’ access controls, because the user intentionally accepts this software.</a:t>
            </a:r>
          </a:p>
          <a:p>
            <a:endParaRPr lang="en-US" altLang="en-US" dirty="0"/>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6963054" y="2334314"/>
            <a:ext cx="4876416" cy="272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554805"/>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3CA19E-2D49-CC41-BFD0-B2A6B788C1EA}"/>
              </a:ext>
            </a:extLst>
          </p:cNvPr>
          <p:cNvSpPr>
            <a:spLocks noGrp="1"/>
          </p:cNvSpPr>
          <p:nvPr>
            <p:ph type="sldNum" sz="quarter" idx="4294967295"/>
          </p:nvPr>
        </p:nvSpPr>
        <p:spPr>
          <a:xfrm>
            <a:off x="9096702" y="6356348"/>
            <a:ext cx="2743200" cy="365125"/>
          </a:xfrm>
        </p:spPr>
        <p:txBody>
          <a:bodyPr/>
          <a:lstStyle/>
          <a:p>
            <a:fld id="{D197CD4B-FF05-7D4E-8653-CD45504B156A}" type="slidenum">
              <a:rPr lang="en-US" altLang="en-US"/>
              <a:pPr/>
              <a:t>8</a:t>
            </a:fld>
            <a:endParaRPr lang="en-US" altLang="en-US"/>
          </a:p>
        </p:txBody>
      </p:sp>
      <p:sp>
        <p:nvSpPr>
          <p:cNvPr id="205826" name="Rectangle 2">
            <a:extLst>
              <a:ext uri="{FF2B5EF4-FFF2-40B4-BE49-F238E27FC236}">
                <a16:creationId xmlns:a16="http://schemas.microsoft.com/office/drawing/2014/main" id="{DA0216F5-400B-DB4A-A875-2F7DAC2ED264}"/>
              </a:ext>
            </a:extLst>
          </p:cNvPr>
          <p:cNvSpPr>
            <a:spLocks noGrp="1" noChangeArrowheads="1"/>
          </p:cNvSpPr>
          <p:nvPr>
            <p:ph type="title"/>
          </p:nvPr>
        </p:nvSpPr>
        <p:spPr>
          <a:xfrm>
            <a:off x="1014249" y="172468"/>
            <a:ext cx="10163502" cy="658368"/>
          </a:xfrm>
        </p:spPr>
        <p:txBody>
          <a:bodyPr>
            <a:normAutofit/>
          </a:bodyPr>
          <a:lstStyle/>
          <a:p>
            <a:r>
              <a:rPr lang="en-US" altLang="en-US" dirty="0"/>
              <a:t>User-in-the-Middle Attack</a:t>
            </a:r>
            <a:endParaRPr lang="en-US" altLang="en-US" sz="3600" dirty="0"/>
          </a:p>
        </p:txBody>
      </p:sp>
      <p:sp>
        <p:nvSpPr>
          <p:cNvPr id="7" name="Rectangle 3">
            <a:extLst>
              <a:ext uri="{FF2B5EF4-FFF2-40B4-BE49-F238E27FC236}">
                <a16:creationId xmlns:a16="http://schemas.microsoft.com/office/drawing/2014/main" id="{52631154-F958-CE46-A03B-C93A5BE2F22C}"/>
              </a:ext>
            </a:extLst>
          </p:cNvPr>
          <p:cNvSpPr txBox="1">
            <a:spLocks noChangeArrowheads="1"/>
          </p:cNvSpPr>
          <p:nvPr/>
        </p:nvSpPr>
        <p:spPr>
          <a:xfrm>
            <a:off x="838201" y="1423717"/>
            <a:ext cx="6099454"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user-in-the-middle attack tricks an unsuspecting user to do something only a human can do, like solve a CAPTCHA.</a:t>
            </a:r>
          </a:p>
          <a:p>
            <a:r>
              <a:rPr lang="en-US" dirty="0"/>
              <a:t>Spam and porn companies often have the same owners and perform this attacks.</a:t>
            </a:r>
          </a:p>
          <a:p>
            <a:r>
              <a:rPr lang="en-US" dirty="0"/>
              <a:t>People get offers for free access to porn, provided that they fill out a CAPTCHA.</a:t>
            </a:r>
          </a:p>
          <a:p>
            <a:r>
              <a:rPr lang="en-US" dirty="0"/>
              <a:t>At the moment a user requests access, the spam originator automatically generates a request to create a new email account (Hotmail, for example). Hotmail presents a CAPTCHA, which the spammer then presents to the pornography requester.</a:t>
            </a:r>
          </a:p>
        </p:txBody>
      </p:sp>
      <p:pic>
        <p:nvPicPr>
          <p:cNvPr id="8" name="Picture 4">
            <a:extLst>
              <a:ext uri="{FF2B5EF4-FFF2-40B4-BE49-F238E27FC236}">
                <a16:creationId xmlns:a16="http://schemas.microsoft.com/office/drawing/2014/main" id="{8785CB6E-10C6-2749-812C-3EE4BB6CA96A}"/>
              </a:ext>
            </a:extLst>
          </p:cNvPr>
          <p:cNvPicPr>
            <a:picLocks noChangeAspect="1"/>
          </p:cNvPicPr>
          <p:nvPr/>
        </p:nvPicPr>
        <p:blipFill>
          <a:blip r:embed="rId3"/>
          <a:stretch>
            <a:fillRect/>
          </a:stretch>
        </p:blipFill>
        <p:spPr bwMode="auto">
          <a:xfrm>
            <a:off x="7376168" y="1959615"/>
            <a:ext cx="3999387" cy="347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268144"/>
      </p:ext>
    </p:extLst>
  </p:cSld>
  <p:clrMapOvr>
    <a:masterClrMapping/>
  </p:clrMapOvr>
  <mc:AlternateContent xmlns:mc="http://schemas.openxmlformats.org/markup-compatibility/2006" xmlns:p14="http://schemas.microsoft.com/office/powerpoint/2010/main">
    <mc:Choice Requires="p14">
      <p:transition spd="slow" p14:dur="2000" advTm="102371"/>
    </mc:Choice>
    <mc:Fallback xmlns="">
      <p:transition spd="slow" advTm="102371"/>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32410</TotalTime>
  <Words>5124</Words>
  <Application>Microsoft Macintosh PowerPoint</Application>
  <PresentationFormat>Widescreen</PresentationFormat>
  <Paragraphs>450</Paragraphs>
  <Slides>64</Slides>
  <Notes>41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64</vt:i4>
      </vt:variant>
    </vt:vector>
  </HeadingPairs>
  <TitlesOfParts>
    <vt:vector size="70" baseType="lpstr">
      <vt:lpstr>Arial</vt:lpstr>
      <vt:lpstr>Calibri</vt:lpstr>
      <vt:lpstr>Calibri Light</vt:lpstr>
      <vt:lpstr>Wingdings</vt:lpstr>
      <vt:lpstr>Office Theme</vt:lpstr>
      <vt:lpstr>1_Office Theme</vt:lpstr>
      <vt:lpstr>Web Security</vt:lpstr>
      <vt:lpstr>Lecture Outline</vt:lpstr>
      <vt:lpstr>What is a Browser?</vt:lpstr>
      <vt:lpstr>Browser Attacks </vt:lpstr>
      <vt:lpstr>Man-in-the-Middle Attack</vt:lpstr>
      <vt:lpstr>Keystroke Logger Attack</vt:lpstr>
      <vt:lpstr>Page-in-the-Middle Attack</vt:lpstr>
      <vt:lpstr>Program Download Substitution Attack</vt:lpstr>
      <vt:lpstr>User-in-the-Middle Attack</vt:lpstr>
      <vt:lpstr>Identification and Authentication Problems</vt:lpstr>
      <vt:lpstr>Failed Identification and Authentication: Countermeasures</vt:lpstr>
      <vt:lpstr>Web Attacks Targeting Users    </vt:lpstr>
      <vt:lpstr>False or Misleading Content</vt:lpstr>
      <vt:lpstr>Defaced Web Site</vt:lpstr>
      <vt:lpstr>Fake Web Site</vt:lpstr>
      <vt:lpstr>Protecting Web Sites Against Change</vt:lpstr>
      <vt:lpstr>Malicious Web Content</vt:lpstr>
      <vt:lpstr>Fake Code</vt:lpstr>
      <vt:lpstr>Substitute Content </vt:lpstr>
      <vt:lpstr>Web Bug</vt:lpstr>
      <vt:lpstr>Web Bug</vt:lpstr>
      <vt:lpstr>Clickjacking</vt:lpstr>
      <vt:lpstr>Drive-By Download</vt:lpstr>
      <vt:lpstr>Protecting Against Malicious Web Pages</vt:lpstr>
      <vt:lpstr>Obtaining User or Website Data    </vt:lpstr>
      <vt:lpstr>Cross-Site Scripting</vt:lpstr>
      <vt:lpstr>Cross-Site Scripting</vt:lpstr>
      <vt:lpstr>What is a SQL Injection Attack?</vt:lpstr>
      <vt:lpstr>SQL Injection</vt:lpstr>
      <vt:lpstr>A More Malicious Example</vt:lpstr>
      <vt:lpstr>Dot-Dot-Slash</vt:lpstr>
      <vt:lpstr>Dot-Dot-Slash</vt:lpstr>
      <vt:lpstr>Dot-Dot-Slash</vt:lpstr>
      <vt:lpstr>Server-Side Includes Injection</vt:lpstr>
      <vt:lpstr>Server-Side Includes Injection</vt:lpstr>
      <vt:lpstr>Email Security</vt:lpstr>
      <vt:lpstr>Email Attacks    </vt:lpstr>
      <vt:lpstr>Email Spoofing</vt:lpstr>
      <vt:lpstr>Email Spoofing Example</vt:lpstr>
      <vt:lpstr>Phishing</vt:lpstr>
      <vt:lpstr>Types of Phishing Attacks</vt:lpstr>
      <vt:lpstr>Types of Phishing Attacks</vt:lpstr>
      <vt:lpstr>Spear Phishing</vt:lpstr>
      <vt:lpstr>Examples of Phishing Attacks</vt:lpstr>
      <vt:lpstr>Examples of Phishing Attacks</vt:lpstr>
      <vt:lpstr>Examples of Phishing Attacks</vt:lpstr>
      <vt:lpstr>Examples of Phishing Attacks</vt:lpstr>
      <vt:lpstr>Examples of Phishing Attacks</vt:lpstr>
      <vt:lpstr>Examples of Phishing Attacks</vt:lpstr>
      <vt:lpstr>Can you spot the tell-tale signs of a phishing email?</vt:lpstr>
      <vt:lpstr>Can you spot the tell-tale signs of a phishing email?</vt:lpstr>
      <vt:lpstr>Signs of a Phishing Phone Call: </vt:lpstr>
      <vt:lpstr>Tips to protect yourself from Phishing phone calls.</vt:lpstr>
      <vt:lpstr>Email Do’s and Don’ts</vt:lpstr>
      <vt:lpstr>Social Engineering Motivation Techniques</vt:lpstr>
      <vt:lpstr>Social Engineering Tool</vt:lpstr>
      <vt:lpstr>Credential Breaches</vt:lpstr>
      <vt:lpstr>The Problem...(Web Applications)</vt:lpstr>
      <vt:lpstr>Example Hashes / Hash Types</vt:lpstr>
      <vt:lpstr>Some Breached Companies</vt:lpstr>
      <vt:lpstr>Data-Driven Statistical Attacks</vt:lpstr>
      <vt:lpstr>Have I Been Pwned (HIBP)</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Preemtion</dc:title>
  <dc:creator>Md_ Rahman</dc:creator>
  <cp:lastModifiedBy>Microsoft Office User</cp:lastModifiedBy>
  <cp:revision>2278</cp:revision>
  <dcterms:created xsi:type="dcterms:W3CDTF">2018-02-18T09:06:46Z</dcterms:created>
  <dcterms:modified xsi:type="dcterms:W3CDTF">2023-11-03T15:57:48Z</dcterms:modified>
</cp:coreProperties>
</file>